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4"/>
  </p:sldMasterIdLst>
  <p:notesMasterIdLst>
    <p:notesMasterId r:id="rId16"/>
  </p:notesMasterIdLst>
  <p:sldIdLst>
    <p:sldId id="260" r:id="rId5"/>
    <p:sldId id="261" r:id="rId6"/>
    <p:sldId id="265" r:id="rId7"/>
    <p:sldId id="264" r:id="rId8"/>
    <p:sldId id="268" r:id="rId9"/>
    <p:sldId id="262" r:id="rId10"/>
    <p:sldId id="263" r:id="rId11"/>
    <p:sldId id="271" r:id="rId12"/>
    <p:sldId id="266" r:id="rId13"/>
    <p:sldId id="267" r:id="rId14"/>
    <p:sldId id="270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AF1142"/>
    <a:srgbClr val="78183D"/>
    <a:srgbClr val="27233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BF77064-922A-44A7-88E5-6F3E2B3A11E7}" type="doc">
      <dgm:prSet loTypeId="urn:microsoft.com/office/officeart/2005/8/layout/hList6" loCatId="list" qsTypeId="urn:microsoft.com/office/officeart/2005/8/quickstyle/simple3" qsCatId="simple" csTypeId="urn:microsoft.com/office/officeart/2005/8/colors/accent0_2" csCatId="mainScheme" phldr="1"/>
      <dgm:spPr/>
      <dgm:t>
        <a:bodyPr/>
        <a:lstStyle/>
        <a:p>
          <a:endParaRPr lang="sk-SK"/>
        </a:p>
      </dgm:t>
    </dgm:pt>
    <dgm:pt modelId="{DA4E3BB2-FD70-400A-9FDE-E0C3932E07D8}">
      <dgm:prSet phldrT="[Text]" custT="1"/>
      <dgm:spPr/>
      <dgm:t>
        <a:bodyPr/>
        <a:lstStyle/>
        <a:p>
          <a:r>
            <a:rPr lang="sk-SK" sz="2700" dirty="0"/>
            <a:t>Analógové</a:t>
          </a:r>
        </a:p>
      </dgm:t>
    </dgm:pt>
    <dgm:pt modelId="{0B9A10CD-2FC0-4406-8B9E-C437BFAA65BA}" type="parTrans" cxnId="{F21CC4FA-8D0F-422C-B840-0C9D410B2870}">
      <dgm:prSet/>
      <dgm:spPr/>
      <dgm:t>
        <a:bodyPr/>
        <a:lstStyle/>
        <a:p>
          <a:endParaRPr lang="sk-SK"/>
        </a:p>
      </dgm:t>
    </dgm:pt>
    <dgm:pt modelId="{F5BA3235-0282-49D7-A079-8066D94F2AE4}" type="sibTrans" cxnId="{F21CC4FA-8D0F-422C-B840-0C9D410B2870}">
      <dgm:prSet/>
      <dgm:spPr/>
      <dgm:t>
        <a:bodyPr/>
        <a:lstStyle/>
        <a:p>
          <a:endParaRPr lang="sk-SK"/>
        </a:p>
      </dgm:t>
    </dgm:pt>
    <dgm:pt modelId="{01A2F46E-3806-40BA-BFB8-B3C82437023F}">
      <dgm:prSet phldrT="[Text]"/>
      <dgm:spPr/>
      <dgm:t>
        <a:bodyPr/>
        <a:lstStyle/>
        <a:p>
          <a:r>
            <a:rPr lang="sk-SK" b="0" i="0" u="none"/>
            <a:t>Digitálna frekvenčná syntéza
Priama digitálna syntéza (DDS)
Priama frekvenčná syntéza
Slučka fázového zámku (PLL)</a:t>
          </a:r>
          <a:endParaRPr lang="sk-SK" b="0" u="none" dirty="0"/>
        </a:p>
      </dgm:t>
    </dgm:pt>
    <dgm:pt modelId="{903ADB72-D7C9-47ED-B601-4542E6ECC531}" type="parTrans" cxnId="{3FB02043-3679-43ED-BF58-EABF8612CD6B}">
      <dgm:prSet/>
      <dgm:spPr/>
      <dgm:t>
        <a:bodyPr/>
        <a:lstStyle/>
        <a:p>
          <a:endParaRPr lang="sk-SK"/>
        </a:p>
      </dgm:t>
    </dgm:pt>
    <dgm:pt modelId="{8AFC3E89-76B4-4D26-B7C4-17668EAFF167}" type="sibTrans" cxnId="{3FB02043-3679-43ED-BF58-EABF8612CD6B}">
      <dgm:prSet/>
      <dgm:spPr/>
      <dgm:t>
        <a:bodyPr/>
        <a:lstStyle/>
        <a:p>
          <a:endParaRPr lang="sk-SK"/>
        </a:p>
      </dgm:t>
    </dgm:pt>
    <dgm:pt modelId="{FC196C7D-E9E1-40F2-8851-BA0462052402}">
      <dgm:prSet phldrT="[Text]"/>
      <dgm:spPr/>
      <dgm:t>
        <a:bodyPr/>
        <a:lstStyle/>
        <a:p>
          <a:r>
            <a:rPr lang="sk-SK" dirty="0"/>
            <a:t>Digitálne</a:t>
          </a:r>
        </a:p>
      </dgm:t>
    </dgm:pt>
    <dgm:pt modelId="{19E36E89-A470-40D6-8211-CEFB5BF467D6}" type="parTrans" cxnId="{D8687A2D-7DD3-48F2-87D0-BB5E8587F768}">
      <dgm:prSet/>
      <dgm:spPr/>
      <dgm:t>
        <a:bodyPr/>
        <a:lstStyle/>
        <a:p>
          <a:endParaRPr lang="sk-SK"/>
        </a:p>
      </dgm:t>
    </dgm:pt>
    <dgm:pt modelId="{3CA946EE-808A-4E02-B9AC-E58732CABA32}" type="sibTrans" cxnId="{D8687A2D-7DD3-48F2-87D0-BB5E8587F768}">
      <dgm:prSet/>
      <dgm:spPr/>
      <dgm:t>
        <a:bodyPr/>
        <a:lstStyle/>
        <a:p>
          <a:endParaRPr lang="sk-SK"/>
        </a:p>
      </dgm:t>
    </dgm:pt>
    <dgm:pt modelId="{E300B9D7-3B4D-4A9C-85F6-2BA613030AF0}">
      <dgm:prSet phldrT="[Text]" custT="1"/>
      <dgm:spPr/>
      <dgm:t>
        <a:bodyPr/>
        <a:lstStyle/>
        <a:p>
          <a:r>
            <a:rPr lang="sk-SK" sz="1900" b="0" i="0" dirty="0"/>
            <a:t>Ladiaci kondenzátor</a:t>
          </a:r>
          <a:endParaRPr lang="sk-SK" sz="1900" b="0" dirty="0"/>
        </a:p>
      </dgm:t>
    </dgm:pt>
    <dgm:pt modelId="{F504CC48-94FD-4ED6-9705-106AB612C178}" type="parTrans" cxnId="{1BF26762-EFCA-4215-86DC-E13CCAD196F4}">
      <dgm:prSet/>
      <dgm:spPr/>
      <dgm:t>
        <a:bodyPr/>
        <a:lstStyle/>
        <a:p>
          <a:endParaRPr lang="sk-SK"/>
        </a:p>
      </dgm:t>
    </dgm:pt>
    <dgm:pt modelId="{C80F59B9-998A-48A5-9AD1-969923B4E663}" type="sibTrans" cxnId="{1BF26762-EFCA-4215-86DC-E13CCAD196F4}">
      <dgm:prSet/>
      <dgm:spPr/>
      <dgm:t>
        <a:bodyPr/>
        <a:lstStyle/>
        <a:p>
          <a:endParaRPr lang="sk-SK"/>
        </a:p>
      </dgm:t>
    </dgm:pt>
    <dgm:pt modelId="{01CE2A46-36C0-40CF-B36A-A0A7D22B01A9}">
      <dgm:prSet phldrT="[Text]" custT="1"/>
      <dgm:spPr/>
      <dgm:t>
        <a:bodyPr/>
        <a:lstStyle/>
        <a:p>
          <a:endParaRPr lang="sk-SK" sz="1900" b="0" dirty="0"/>
        </a:p>
      </dgm:t>
    </dgm:pt>
    <dgm:pt modelId="{DD16FF68-72E9-47F8-9F34-1DCFECC35CCB}" type="parTrans" cxnId="{87BFCDD3-9815-4415-88A3-DAEBF730927F}">
      <dgm:prSet/>
      <dgm:spPr/>
      <dgm:t>
        <a:bodyPr/>
        <a:lstStyle/>
        <a:p>
          <a:endParaRPr lang="sk-SK"/>
        </a:p>
      </dgm:t>
    </dgm:pt>
    <dgm:pt modelId="{BF2F12D1-1972-4E21-BBB8-1D5B89B53CB2}" type="sibTrans" cxnId="{87BFCDD3-9815-4415-88A3-DAEBF730927F}">
      <dgm:prSet/>
      <dgm:spPr/>
      <dgm:t>
        <a:bodyPr/>
        <a:lstStyle/>
        <a:p>
          <a:endParaRPr lang="sk-SK"/>
        </a:p>
      </dgm:t>
    </dgm:pt>
    <dgm:pt modelId="{65AC1CB7-4810-436F-A4A6-06EE1F8C9D4F}">
      <dgm:prSet phldrT="[Text]" custT="1"/>
      <dgm:spPr/>
      <dgm:t>
        <a:bodyPr/>
        <a:lstStyle/>
        <a:p>
          <a:endParaRPr lang="sk-SK" sz="1900" b="0" dirty="0"/>
        </a:p>
      </dgm:t>
    </dgm:pt>
    <dgm:pt modelId="{60F46F9D-ED06-4EF9-8311-899991165E52}" type="parTrans" cxnId="{587961EE-4A7E-427E-BB61-6638AF73E5E3}">
      <dgm:prSet/>
      <dgm:spPr/>
      <dgm:t>
        <a:bodyPr/>
        <a:lstStyle/>
        <a:p>
          <a:endParaRPr lang="sk-SK"/>
        </a:p>
      </dgm:t>
    </dgm:pt>
    <dgm:pt modelId="{38A75711-A336-4A55-8063-0CAA235E499E}" type="sibTrans" cxnId="{587961EE-4A7E-427E-BB61-6638AF73E5E3}">
      <dgm:prSet/>
      <dgm:spPr/>
      <dgm:t>
        <a:bodyPr/>
        <a:lstStyle/>
        <a:p>
          <a:endParaRPr lang="sk-SK"/>
        </a:p>
      </dgm:t>
    </dgm:pt>
    <dgm:pt modelId="{55165E99-D8C2-4704-AF6C-A936762219BC}">
      <dgm:prSet phldrT="[Text]" custT="1"/>
      <dgm:spPr/>
      <dgm:t>
        <a:bodyPr/>
        <a:lstStyle/>
        <a:p>
          <a:endParaRPr lang="sk-SK" sz="1900" b="0" dirty="0"/>
        </a:p>
      </dgm:t>
    </dgm:pt>
    <dgm:pt modelId="{9176BD0A-9D9C-4E7F-957A-B308A61AEB0D}" type="parTrans" cxnId="{9766E594-AEE6-40D4-A2B7-E9EFBF45B77E}">
      <dgm:prSet/>
      <dgm:spPr/>
      <dgm:t>
        <a:bodyPr/>
        <a:lstStyle/>
        <a:p>
          <a:endParaRPr lang="sk-SK"/>
        </a:p>
      </dgm:t>
    </dgm:pt>
    <dgm:pt modelId="{3475F597-DF1C-4E08-B6CF-20B1AC01DD40}" type="sibTrans" cxnId="{9766E594-AEE6-40D4-A2B7-E9EFBF45B77E}">
      <dgm:prSet/>
      <dgm:spPr/>
      <dgm:t>
        <a:bodyPr/>
        <a:lstStyle/>
        <a:p>
          <a:endParaRPr lang="sk-SK"/>
        </a:p>
      </dgm:t>
    </dgm:pt>
    <dgm:pt modelId="{B755054B-D39C-4999-803F-07827BEB29E5}">
      <dgm:prSet phldrT="[Text]" custT="1"/>
      <dgm:spPr/>
      <dgm:t>
        <a:bodyPr/>
        <a:lstStyle/>
        <a:p>
          <a:r>
            <a:rPr lang="sk-SK" sz="1900" b="0" i="0" dirty="0" err="1"/>
            <a:t>Varaktor</a:t>
          </a:r>
          <a:endParaRPr lang="sk-SK" sz="1900" b="0" dirty="0"/>
        </a:p>
      </dgm:t>
    </dgm:pt>
    <dgm:pt modelId="{0EB93A34-EC1C-4840-87E8-132D05035D8B}" type="parTrans" cxnId="{07623AA8-C5B9-4426-82AE-50252A11CB23}">
      <dgm:prSet/>
      <dgm:spPr/>
      <dgm:t>
        <a:bodyPr/>
        <a:lstStyle/>
        <a:p>
          <a:endParaRPr lang="sk-SK"/>
        </a:p>
      </dgm:t>
    </dgm:pt>
    <dgm:pt modelId="{6BAB56C5-4DB5-4196-A743-E8715E2BE847}" type="sibTrans" cxnId="{07623AA8-C5B9-4426-82AE-50252A11CB23}">
      <dgm:prSet/>
      <dgm:spPr/>
      <dgm:t>
        <a:bodyPr/>
        <a:lstStyle/>
        <a:p>
          <a:endParaRPr lang="sk-SK"/>
        </a:p>
      </dgm:t>
    </dgm:pt>
    <dgm:pt modelId="{A4C704FD-2F2F-4267-A41E-2F238E3B7344}">
      <dgm:prSet phldrT="[Text]" custT="1"/>
      <dgm:spPr/>
      <dgm:t>
        <a:bodyPr/>
        <a:lstStyle/>
        <a:p>
          <a:endParaRPr lang="sk-SK" sz="1900" b="0" dirty="0"/>
        </a:p>
      </dgm:t>
    </dgm:pt>
    <dgm:pt modelId="{1DB15FF9-9836-4206-8E46-C85B4F689B91}" type="parTrans" cxnId="{F85B2724-1660-4985-BCAE-362DAC98E8BE}">
      <dgm:prSet/>
      <dgm:spPr/>
      <dgm:t>
        <a:bodyPr/>
        <a:lstStyle/>
        <a:p>
          <a:endParaRPr lang="sk-SK"/>
        </a:p>
      </dgm:t>
    </dgm:pt>
    <dgm:pt modelId="{3A00D040-7E85-4630-97A7-1A524541FE49}" type="sibTrans" cxnId="{F85B2724-1660-4985-BCAE-362DAC98E8BE}">
      <dgm:prSet/>
      <dgm:spPr/>
      <dgm:t>
        <a:bodyPr/>
        <a:lstStyle/>
        <a:p>
          <a:endParaRPr lang="sk-SK"/>
        </a:p>
      </dgm:t>
    </dgm:pt>
    <dgm:pt modelId="{A0F0FB90-D26C-4699-8D62-D058B4EAD94C}">
      <dgm:prSet phldrT="[Text]" custT="1"/>
      <dgm:spPr/>
      <dgm:t>
        <a:bodyPr/>
        <a:lstStyle/>
        <a:p>
          <a:endParaRPr lang="sk-SK" sz="1900" b="0" dirty="0"/>
        </a:p>
      </dgm:t>
    </dgm:pt>
    <dgm:pt modelId="{EE528988-7449-4538-918D-2E527BDEAFF7}" type="parTrans" cxnId="{FC3A600F-9EB1-4F79-A226-9E28E9C075E8}">
      <dgm:prSet/>
      <dgm:spPr/>
      <dgm:t>
        <a:bodyPr/>
        <a:lstStyle/>
        <a:p>
          <a:endParaRPr lang="sk-SK"/>
        </a:p>
      </dgm:t>
    </dgm:pt>
    <dgm:pt modelId="{B60341A1-7F6F-4E35-BCCE-887AD0683098}" type="sibTrans" cxnId="{FC3A600F-9EB1-4F79-A226-9E28E9C075E8}">
      <dgm:prSet/>
      <dgm:spPr/>
      <dgm:t>
        <a:bodyPr/>
        <a:lstStyle/>
        <a:p>
          <a:endParaRPr lang="sk-SK"/>
        </a:p>
      </dgm:t>
    </dgm:pt>
    <dgm:pt modelId="{926EFF1B-8890-4ED6-9D6F-126B05AB63B5}" type="pres">
      <dgm:prSet presAssocID="{ABF77064-922A-44A7-88E5-6F3E2B3A11E7}" presName="Name0" presStyleCnt="0">
        <dgm:presLayoutVars>
          <dgm:dir/>
          <dgm:resizeHandles val="exact"/>
        </dgm:presLayoutVars>
      </dgm:prSet>
      <dgm:spPr/>
    </dgm:pt>
    <dgm:pt modelId="{A583A79E-2330-440A-9037-9706DB916584}" type="pres">
      <dgm:prSet presAssocID="{DA4E3BB2-FD70-400A-9FDE-E0C3932E07D8}" presName="node" presStyleLbl="node1" presStyleIdx="0" presStyleCnt="2">
        <dgm:presLayoutVars>
          <dgm:bulletEnabled val="1"/>
        </dgm:presLayoutVars>
      </dgm:prSet>
      <dgm:spPr/>
    </dgm:pt>
    <dgm:pt modelId="{A96CE362-7C12-4DCD-924B-C50E9ED105D1}" type="pres">
      <dgm:prSet presAssocID="{F5BA3235-0282-49D7-A079-8066D94F2AE4}" presName="sibTrans" presStyleCnt="0"/>
      <dgm:spPr/>
    </dgm:pt>
    <dgm:pt modelId="{061AB07F-A1F2-4236-9D3A-2AFD453955F9}" type="pres">
      <dgm:prSet presAssocID="{FC196C7D-E9E1-40F2-8851-BA0462052402}" presName="node" presStyleLbl="node1" presStyleIdx="1" presStyleCnt="2">
        <dgm:presLayoutVars>
          <dgm:bulletEnabled val="1"/>
        </dgm:presLayoutVars>
      </dgm:prSet>
      <dgm:spPr/>
    </dgm:pt>
  </dgm:ptLst>
  <dgm:cxnLst>
    <dgm:cxn modelId="{231BC901-F490-48AF-8CFF-05C263C9FF7F}" type="presOf" srcId="{DA4E3BB2-FD70-400A-9FDE-E0C3932E07D8}" destId="{A583A79E-2330-440A-9037-9706DB916584}" srcOrd="0" destOrd="0" presId="urn:microsoft.com/office/officeart/2005/8/layout/hList6"/>
    <dgm:cxn modelId="{56936604-0916-40F6-91BF-A777C92DDFE4}" type="presOf" srcId="{B755054B-D39C-4999-803F-07827BEB29E5}" destId="{A583A79E-2330-440A-9037-9706DB916584}" srcOrd="0" destOrd="7" presId="urn:microsoft.com/office/officeart/2005/8/layout/hList6"/>
    <dgm:cxn modelId="{EAAE010C-9134-433B-B1F6-0F6162B5C88D}" type="presOf" srcId="{55165E99-D8C2-4704-AF6C-A936762219BC}" destId="{A583A79E-2330-440A-9037-9706DB916584}" srcOrd="0" destOrd="6" presId="urn:microsoft.com/office/officeart/2005/8/layout/hList6"/>
    <dgm:cxn modelId="{FC3A600F-9EB1-4F79-A226-9E28E9C075E8}" srcId="{DA4E3BB2-FD70-400A-9FDE-E0C3932E07D8}" destId="{A0F0FB90-D26C-4699-8D62-D058B4EAD94C}" srcOrd="3" destOrd="0" parTransId="{EE528988-7449-4538-918D-2E527BDEAFF7}" sibTransId="{B60341A1-7F6F-4E35-BCCE-887AD0683098}"/>
    <dgm:cxn modelId="{F85B2724-1660-4985-BCAE-362DAC98E8BE}" srcId="{DA4E3BB2-FD70-400A-9FDE-E0C3932E07D8}" destId="{A4C704FD-2F2F-4267-A41E-2F238E3B7344}" srcOrd="2" destOrd="0" parTransId="{1DB15FF9-9836-4206-8E46-C85B4F689B91}" sibTransId="{3A00D040-7E85-4630-97A7-1A524541FE49}"/>
    <dgm:cxn modelId="{D8687A2D-7DD3-48F2-87D0-BB5E8587F768}" srcId="{ABF77064-922A-44A7-88E5-6F3E2B3A11E7}" destId="{FC196C7D-E9E1-40F2-8851-BA0462052402}" srcOrd="1" destOrd="0" parTransId="{19E36E89-A470-40D6-8211-CEFB5BF467D6}" sibTransId="{3CA946EE-808A-4E02-B9AC-E58732CABA32}"/>
    <dgm:cxn modelId="{1BF26762-EFCA-4215-86DC-E13CCAD196F4}" srcId="{DA4E3BB2-FD70-400A-9FDE-E0C3932E07D8}" destId="{E300B9D7-3B4D-4A9C-85F6-2BA613030AF0}" srcOrd="0" destOrd="0" parTransId="{F504CC48-94FD-4ED6-9705-106AB612C178}" sibTransId="{C80F59B9-998A-48A5-9AD1-969923B4E663}"/>
    <dgm:cxn modelId="{3FB02043-3679-43ED-BF58-EABF8612CD6B}" srcId="{FC196C7D-E9E1-40F2-8851-BA0462052402}" destId="{01A2F46E-3806-40BA-BFB8-B3C82437023F}" srcOrd="0" destOrd="0" parTransId="{903ADB72-D7C9-47ED-B601-4542E6ECC531}" sibTransId="{8AFC3E89-76B4-4D26-B7C4-17668EAFF167}"/>
    <dgm:cxn modelId="{07856567-3F10-4843-981E-249EC25D7B95}" type="presOf" srcId="{A0F0FB90-D26C-4699-8D62-D058B4EAD94C}" destId="{A583A79E-2330-440A-9037-9706DB916584}" srcOrd="0" destOrd="4" presId="urn:microsoft.com/office/officeart/2005/8/layout/hList6"/>
    <dgm:cxn modelId="{F5BE0E49-724F-47CC-8F31-896042C4F501}" type="presOf" srcId="{01A2F46E-3806-40BA-BFB8-B3C82437023F}" destId="{061AB07F-A1F2-4236-9D3A-2AFD453955F9}" srcOrd="0" destOrd="1" presId="urn:microsoft.com/office/officeart/2005/8/layout/hList6"/>
    <dgm:cxn modelId="{08A5D94D-6E90-4498-9F58-4D1A5A2A1298}" type="presOf" srcId="{65AC1CB7-4810-436F-A4A6-06EE1F8C9D4F}" destId="{A583A79E-2330-440A-9037-9706DB916584}" srcOrd="0" destOrd="5" presId="urn:microsoft.com/office/officeart/2005/8/layout/hList6"/>
    <dgm:cxn modelId="{E411A871-502F-41BA-A8C4-8EA1A4D03752}" type="presOf" srcId="{A4C704FD-2F2F-4267-A41E-2F238E3B7344}" destId="{A583A79E-2330-440A-9037-9706DB916584}" srcOrd="0" destOrd="3" presId="urn:microsoft.com/office/officeart/2005/8/layout/hList6"/>
    <dgm:cxn modelId="{DCA3A279-0E26-4973-909A-1939F25DDC65}" type="presOf" srcId="{E300B9D7-3B4D-4A9C-85F6-2BA613030AF0}" destId="{A583A79E-2330-440A-9037-9706DB916584}" srcOrd="0" destOrd="1" presId="urn:microsoft.com/office/officeart/2005/8/layout/hList6"/>
    <dgm:cxn modelId="{9766E594-AEE6-40D4-A2B7-E9EFBF45B77E}" srcId="{DA4E3BB2-FD70-400A-9FDE-E0C3932E07D8}" destId="{55165E99-D8C2-4704-AF6C-A936762219BC}" srcOrd="5" destOrd="0" parTransId="{9176BD0A-9D9C-4E7F-957A-B308A61AEB0D}" sibTransId="{3475F597-DF1C-4E08-B6CF-20B1AC01DD40}"/>
    <dgm:cxn modelId="{B3C36797-91A4-43A4-9EA5-121A3E8D1717}" type="presOf" srcId="{FC196C7D-E9E1-40F2-8851-BA0462052402}" destId="{061AB07F-A1F2-4236-9D3A-2AFD453955F9}" srcOrd="0" destOrd="0" presId="urn:microsoft.com/office/officeart/2005/8/layout/hList6"/>
    <dgm:cxn modelId="{1F650C9A-F68F-4C11-AF05-BBFF4E0F3A44}" type="presOf" srcId="{01CE2A46-36C0-40CF-B36A-A0A7D22B01A9}" destId="{A583A79E-2330-440A-9037-9706DB916584}" srcOrd="0" destOrd="2" presId="urn:microsoft.com/office/officeart/2005/8/layout/hList6"/>
    <dgm:cxn modelId="{07623AA8-C5B9-4426-82AE-50252A11CB23}" srcId="{DA4E3BB2-FD70-400A-9FDE-E0C3932E07D8}" destId="{B755054B-D39C-4999-803F-07827BEB29E5}" srcOrd="6" destOrd="0" parTransId="{0EB93A34-EC1C-4840-87E8-132D05035D8B}" sibTransId="{6BAB56C5-4DB5-4196-A743-E8715E2BE847}"/>
    <dgm:cxn modelId="{0DAFB2BB-3FC9-4E46-8E10-F327C88DDEAB}" type="presOf" srcId="{ABF77064-922A-44A7-88E5-6F3E2B3A11E7}" destId="{926EFF1B-8890-4ED6-9D6F-126B05AB63B5}" srcOrd="0" destOrd="0" presId="urn:microsoft.com/office/officeart/2005/8/layout/hList6"/>
    <dgm:cxn modelId="{87BFCDD3-9815-4415-88A3-DAEBF730927F}" srcId="{DA4E3BB2-FD70-400A-9FDE-E0C3932E07D8}" destId="{01CE2A46-36C0-40CF-B36A-A0A7D22B01A9}" srcOrd="1" destOrd="0" parTransId="{DD16FF68-72E9-47F8-9F34-1DCFECC35CCB}" sibTransId="{BF2F12D1-1972-4E21-BBB8-1D5B89B53CB2}"/>
    <dgm:cxn modelId="{587961EE-4A7E-427E-BB61-6638AF73E5E3}" srcId="{DA4E3BB2-FD70-400A-9FDE-E0C3932E07D8}" destId="{65AC1CB7-4810-436F-A4A6-06EE1F8C9D4F}" srcOrd="4" destOrd="0" parTransId="{60F46F9D-ED06-4EF9-8311-899991165E52}" sibTransId="{38A75711-A336-4A55-8063-0CAA235E499E}"/>
    <dgm:cxn modelId="{F21CC4FA-8D0F-422C-B840-0C9D410B2870}" srcId="{ABF77064-922A-44A7-88E5-6F3E2B3A11E7}" destId="{DA4E3BB2-FD70-400A-9FDE-E0C3932E07D8}" srcOrd="0" destOrd="0" parTransId="{0B9A10CD-2FC0-4406-8B9E-C437BFAA65BA}" sibTransId="{F5BA3235-0282-49D7-A079-8066D94F2AE4}"/>
    <dgm:cxn modelId="{36B358BD-9F4B-4440-8783-782C70B1C6D5}" type="presParOf" srcId="{926EFF1B-8890-4ED6-9D6F-126B05AB63B5}" destId="{A583A79E-2330-440A-9037-9706DB916584}" srcOrd="0" destOrd="0" presId="urn:microsoft.com/office/officeart/2005/8/layout/hList6"/>
    <dgm:cxn modelId="{271B0619-BBAF-48A8-AD8C-C4152D08481F}" type="presParOf" srcId="{926EFF1B-8890-4ED6-9D6F-126B05AB63B5}" destId="{A96CE362-7C12-4DCD-924B-C50E9ED105D1}" srcOrd="1" destOrd="0" presId="urn:microsoft.com/office/officeart/2005/8/layout/hList6"/>
    <dgm:cxn modelId="{7FF0EAD6-08D0-40BD-B13D-D64F1B7FCD6B}" type="presParOf" srcId="{926EFF1B-8890-4ED6-9D6F-126B05AB63B5}" destId="{061AB07F-A1F2-4236-9D3A-2AFD453955F9}" srcOrd="2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83A79E-2330-440A-9037-9706DB916584}">
      <dsp:nvSpPr>
        <dsp:cNvPr id="0" name=""/>
        <dsp:cNvSpPr/>
      </dsp:nvSpPr>
      <dsp:spPr>
        <a:xfrm rot="16200000">
          <a:off x="-873984" y="876966"/>
          <a:ext cx="4622407" cy="2868473"/>
        </a:xfrm>
        <a:prstGeom prst="flowChartManualOperati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60000"/>
                <a:lumMod val="11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8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71450" tIns="0" rIns="171450" bIns="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700" kern="1200" dirty="0"/>
            <a:t>Analógové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sk-SK" sz="1900" b="0" i="0" kern="1200" dirty="0"/>
            <a:t>Ladiaci kondenzátor</a:t>
          </a:r>
          <a:endParaRPr lang="sk-SK" sz="1900" b="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sk-SK" sz="1900" b="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sk-SK" sz="1900" b="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sk-SK" sz="1900" b="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sk-SK" sz="1900" b="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sk-SK" sz="1900" b="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sk-SK" sz="1900" b="0" i="0" kern="1200" dirty="0" err="1"/>
            <a:t>Varaktor</a:t>
          </a:r>
          <a:endParaRPr lang="sk-SK" sz="1900" b="0" kern="1200" dirty="0"/>
        </a:p>
      </dsp:txBody>
      <dsp:txXfrm rot="5400000">
        <a:off x="2983" y="924480"/>
        <a:ext cx="2868473" cy="2773445"/>
      </dsp:txXfrm>
    </dsp:sp>
    <dsp:sp modelId="{061AB07F-A1F2-4236-9D3A-2AFD453955F9}">
      <dsp:nvSpPr>
        <dsp:cNvPr id="0" name=""/>
        <dsp:cNvSpPr/>
      </dsp:nvSpPr>
      <dsp:spPr>
        <a:xfrm rot="16200000">
          <a:off x="2209624" y="876966"/>
          <a:ext cx="4622407" cy="2868473"/>
        </a:xfrm>
        <a:prstGeom prst="flowChartManualOperati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60000"/>
                <a:lumMod val="11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8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65100" tIns="0" rIns="165695" bIns="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600" kern="1200" dirty="0"/>
            <a:t>Digitálne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sk-SK" sz="2000" b="0" i="0" u="none" kern="1200"/>
            <a:t>Digitálna frekvenčná syntéza
Priama digitálna syntéza (DDS)
Priama frekvenčná syntéza
Slučka fázového zámku (PLL)</a:t>
          </a:r>
          <a:endParaRPr lang="sk-SK" sz="2000" b="0" u="none" kern="1200" dirty="0"/>
        </a:p>
      </dsp:txBody>
      <dsp:txXfrm rot="5400000">
        <a:off x="3086591" y="924480"/>
        <a:ext cx="2868473" cy="277344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07444A-D1A1-4853-B881-F8F8A2B672AA}" type="datetimeFigureOut">
              <a:rPr lang="en-US" smtClean="0"/>
              <a:t>3/9/2021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0CB90E-A225-4324-8C33-43B91060884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67866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BFCA80-3149-4E77-8A10-61897EDA3B46}" type="datetime1">
              <a:rPr lang="en-US" smtClean="0"/>
              <a:t>3/9/2021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13711-36CD-49B6-9950-F52DFEABB444}" type="datetime1">
              <a:rPr lang="en-US" smtClean="0"/>
              <a:t>3/9/2021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109F87-2F65-4022-A223-5773581A346C}" type="datetime1">
              <a:rPr lang="en-US" smtClean="0"/>
              <a:t>3/9/2021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328A6-DFEA-4DEB-902A-5CD45AEC92CE}" type="datetime1">
              <a:rPr lang="en-US" smtClean="0"/>
              <a:t>3/9/2021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1E4CA-5AE3-4870-BD9C-5EEB663715AB}" type="datetime1">
              <a:rPr lang="en-US" smtClean="0"/>
              <a:t>3/9/2021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11FB8-B5F3-49D0-BC3B-869D3A8CDBA7}" type="datetime1">
              <a:rPr lang="en-US" smtClean="0"/>
              <a:t>3/9/2021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ADFF6-C930-49C8-94FB-8F6FD2363FAD}" type="datetime1">
              <a:rPr lang="en-US" smtClean="0"/>
              <a:t>3/9/2021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E9CD1-1044-4815-9F42-749864AB9AF7}" type="datetime1">
              <a:rPr lang="en-US" smtClean="0"/>
              <a:t>3/9/2021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21573-514C-4F42-BCAD-23F0FC3E15F0}" type="datetime1">
              <a:rPr lang="en-US" smtClean="0"/>
              <a:t>3/9/2021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9C9D3-68C8-4C7B-8900-91931799374E}" type="datetime1">
              <a:rPr lang="en-US" smtClean="0"/>
              <a:t>3/9/2021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B228F-8597-4214-9AEE-4076FD5CA715}" type="datetime1">
              <a:rPr lang="en-US" smtClean="0"/>
              <a:t>3/9/2021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7F8CC-B120-4B42-BEE7-63A5350889A2}" type="datetime1">
              <a:rPr lang="en-US" smtClean="0"/>
              <a:t>3/9/2021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E258E9-5596-48C3-B804-C76A65717270}" type="datetime1">
              <a:rPr lang="en-US" smtClean="0"/>
              <a:t>3/9/2021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FD7C53-E53C-41B3-812A-684A050FC715}" type="datetime1">
              <a:rPr lang="en-US" smtClean="0"/>
              <a:t>3/9/2021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D1511-E534-4630-A1C6-AD2AF8D54CE5}" type="datetime1">
              <a:rPr lang="en-US" smtClean="0"/>
              <a:t>3/9/2021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89630-DBCB-471E-ABE0-D32F6A692637}" type="datetime1">
              <a:rPr lang="en-US" smtClean="0"/>
              <a:t>3/9/2021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1631A-C749-4F96-9D50-34B67FA138ED}" type="datetime1">
              <a:rPr lang="en-US" smtClean="0"/>
              <a:t>3/9/2021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A2B52B98-6AEB-475D-82BB-A785B0B1CD52}" type="datetime1">
              <a:rPr lang="en-US" smtClean="0"/>
              <a:t>3/9/2021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2" r:id="rId10"/>
    <p:sldLayoutId id="2147483853" r:id="rId11"/>
    <p:sldLayoutId id="2147483854" r:id="rId12"/>
    <p:sldLayoutId id="2147483855" r:id="rId13"/>
    <p:sldLayoutId id="2147483858" r:id="rId14"/>
    <p:sldLayoutId id="2147483859" r:id="rId15"/>
    <p:sldLayoutId id="2147483850" r:id="rId16"/>
    <p:sldLayoutId id="2147483851" r:id="rId17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microsoft.com/office/2007/relationships/hdphoto" Target="../media/hdphoto2.wdp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7" Type="http://schemas.openxmlformats.org/officeDocument/2006/relationships/image" Target="../media/image19.gi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6" Type="http://schemas.microsoft.com/office/2007/relationships/hdphoto" Target="../media/hdphoto5.wdp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13" Type="http://schemas.openxmlformats.org/officeDocument/2006/relationships/image" Target="../media/image24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20.png"/><Relationship Id="rId12" Type="http://schemas.microsoft.com/office/2007/relationships/hdphoto" Target="../media/hdphoto7.wdp"/><Relationship Id="rId2" Type="http://schemas.openxmlformats.org/officeDocument/2006/relationships/diagramData" Target="../diagrams/data1.xml"/><Relationship Id="rId16" Type="http://schemas.microsoft.com/office/2007/relationships/hdphoto" Target="../media/hdphoto9.wdp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11" Type="http://schemas.openxmlformats.org/officeDocument/2006/relationships/image" Target="../media/image23.png"/><Relationship Id="rId5" Type="http://schemas.openxmlformats.org/officeDocument/2006/relationships/diagramColors" Target="../diagrams/colors1.xml"/><Relationship Id="rId15" Type="http://schemas.openxmlformats.org/officeDocument/2006/relationships/image" Target="../media/image25.png"/><Relationship Id="rId10" Type="http://schemas.microsoft.com/office/2007/relationships/hdphoto" Target="../media/hdphoto6.wdp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22.png"/><Relationship Id="rId14" Type="http://schemas.microsoft.com/office/2007/relationships/hdphoto" Target="../media/hdphoto8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9.png"/><Relationship Id="rId4" Type="http://schemas.openxmlformats.org/officeDocument/2006/relationships/image" Target="../media/image2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94E20B4-B38C-431D-97FB-559753C4CD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5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 useBgFill="1">
        <p:nvSpPr>
          <p:cNvPr id="15" name="Freeform 5">
            <a:extLst>
              <a:ext uri="{FF2B5EF4-FFF2-40B4-BE49-F238E27FC236}">
                <a16:creationId xmlns:a16="http://schemas.microsoft.com/office/drawing/2014/main" id="{608EAA06-5488-416B-B2B2-E552130110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2769538" y="445383"/>
            <a:ext cx="1995577" cy="7534653"/>
          </a:xfrm>
          <a:prstGeom prst="round2SameRect">
            <a:avLst>
              <a:gd name="adj1" fmla="val 9679"/>
              <a:gd name="adj2" fmla="val 400"/>
            </a:avLst>
          </a:pr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76074B-C45A-40AF-9F6D-1348D176FE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335" y="3496574"/>
            <a:ext cx="6436104" cy="1138686"/>
          </a:xfrm>
        </p:spPr>
        <p:txBody>
          <a:bodyPr>
            <a:normAutofit fontScale="90000"/>
          </a:bodyPr>
          <a:lstStyle/>
          <a:p>
            <a:pPr algn="l"/>
            <a:r>
              <a:rPr lang="sk-SK" sz="4400" dirty="0"/>
              <a:t>Oscilátor so zmenou a prepnutím frekvencie</a:t>
            </a:r>
            <a:endParaRPr lang="en-US" sz="4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73FCE9-28D4-427E-BF96-E6B19E59E5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4335" y="4790114"/>
            <a:ext cx="6436104" cy="293720"/>
          </a:xfrm>
        </p:spPr>
        <p:txBody>
          <a:bodyPr>
            <a:normAutofit fontScale="85000" lnSpcReduction="20000"/>
          </a:bodyPr>
          <a:lstStyle/>
          <a:p>
            <a:pPr algn="l"/>
            <a:r>
              <a:rPr lang="sk-SK" sz="1800" dirty="0">
                <a:solidFill>
                  <a:srgbClr val="FF2A03"/>
                </a:solidFill>
              </a:rPr>
              <a:t>Linda Vincelová</a:t>
            </a:r>
            <a:endParaRPr lang="en-US" sz="1800" dirty="0">
              <a:solidFill>
                <a:srgbClr val="FF2A0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879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vortex dir="r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E948B3-0826-423E-BAC7-D81CA7170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182" y="240485"/>
            <a:ext cx="10353762" cy="970450"/>
          </a:xfrm>
        </p:spPr>
        <p:txBody>
          <a:bodyPr>
            <a:normAutofit fontScale="90000"/>
          </a:bodyPr>
          <a:lstStyle/>
          <a:p>
            <a:r>
              <a:rPr lang="sk-SK" dirty="0">
                <a:solidFill>
                  <a:schemeClr val="tx1"/>
                </a:solidFill>
              </a:rPr>
              <a:t>Podstatné parametre na meranie a vyhodnotenie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C50996-059D-425B-8CB3-ECA8C9F191D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47957" y="1290753"/>
            <a:ext cx="10176988" cy="3243619"/>
          </a:xfrm>
        </p:spPr>
        <p:txBody>
          <a:bodyPr>
            <a:normAutofit fontScale="85000" lnSpcReduction="10000"/>
          </a:bodyPr>
          <a:lstStyle/>
          <a:p>
            <a:r>
              <a:rPr lang="sk-SK" dirty="0">
                <a:solidFill>
                  <a:schemeClr val="tx1"/>
                </a:solidFill>
              </a:rPr>
              <a:t>Dôležitými prvkami, ktoré určujú fázový šum, sú zdroje kmitavého šumu (šum 1 / f) v obvode,  úroveň výstupného výkonu a zaťažený faktor Q oscilátora</a:t>
            </a:r>
          </a:p>
          <a:p>
            <a:r>
              <a:rPr lang="sk-SK" dirty="0">
                <a:solidFill>
                  <a:schemeClr val="tx1"/>
                </a:solidFill>
              </a:rPr>
              <a:t>NF šum blikania ovplyvňuje fázový šum, pretože šum blikania je </a:t>
            </a:r>
            <a:r>
              <a:rPr lang="sk-SK" dirty="0" err="1">
                <a:solidFill>
                  <a:schemeClr val="tx1"/>
                </a:solidFill>
              </a:rPr>
              <a:t>heterodynovaný</a:t>
            </a:r>
            <a:r>
              <a:rPr lang="sk-SK" dirty="0">
                <a:solidFill>
                  <a:schemeClr val="tx1"/>
                </a:solidFill>
              </a:rPr>
              <a:t> na výstupnú frekvenciu oscilátora v dôsledku nelineárnej prenosovej funkcie aktívnych zariadení</a:t>
            </a:r>
          </a:p>
          <a:p>
            <a:r>
              <a:rPr lang="sk-SK" dirty="0">
                <a:solidFill>
                  <a:schemeClr val="tx1"/>
                </a:solidFill>
              </a:rPr>
              <a:t>Účinok šumu blikania možno znížiť negatívnou spätnou väzbou, ktorá </a:t>
            </a:r>
            <a:r>
              <a:rPr lang="sk-SK" dirty="0" err="1">
                <a:solidFill>
                  <a:schemeClr val="tx1"/>
                </a:solidFill>
              </a:rPr>
              <a:t>linearizuje</a:t>
            </a:r>
            <a:r>
              <a:rPr lang="sk-SK" dirty="0">
                <a:solidFill>
                  <a:schemeClr val="tx1"/>
                </a:solidFill>
              </a:rPr>
              <a:t> prenosovú</a:t>
            </a:r>
          </a:p>
          <a:p>
            <a:r>
              <a:rPr lang="sk-SK" dirty="0">
                <a:solidFill>
                  <a:schemeClr val="tx1"/>
                </a:solidFill>
              </a:rPr>
              <a:t>VCO majú všeobecne nižší faktor Q v porovnaní s podobnými oscilátormi s pevnou frekvenciou, a preto trpia väčším chvením</a:t>
            </a:r>
          </a:p>
          <a:p>
            <a:r>
              <a:rPr lang="sk-SK" dirty="0">
                <a:solidFill>
                  <a:schemeClr val="tx1"/>
                </a:solidFill>
              </a:rPr>
              <a:t>Chvenie je možné nastaviť na dostatočne nízku úroveň pre mnoho aplikácií (napríklad pri riadení ASIC)</a:t>
            </a:r>
          </a:p>
          <a:p>
            <a:r>
              <a:rPr lang="sk-SK" dirty="0">
                <a:solidFill>
                  <a:schemeClr val="tx1"/>
                </a:solidFill>
              </a:rPr>
              <a:t>V takom prípade majú VCO výhody z toho, že nemajú žiadne komponenty mimo čipu (drahé) alebo induktory v čipe (nízke výnosy pri bežných procesoch CMOS)</a:t>
            </a:r>
          </a:p>
        </p:txBody>
      </p:sp>
      <p:pic>
        <p:nvPicPr>
          <p:cNvPr id="7170" name="Picture 2" descr="VYSOKÉ UČENÍ TECHNICKÉ V BRNĚ MIKROVLNNÝ TRANSVERTOR Z 5760 MHz NA 146 MHz">
            <a:extLst>
              <a:ext uri="{FF2B5EF4-FFF2-40B4-BE49-F238E27FC236}">
                <a16:creationId xmlns:a16="http://schemas.microsoft.com/office/drawing/2014/main" id="{14F4A792-3974-49B0-8BFC-F2A5A04741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9816" y="4572479"/>
            <a:ext cx="3825128" cy="2069331"/>
          </a:xfrm>
          <a:prstGeom prst="rect">
            <a:avLst/>
          </a:prstGeom>
          <a:noFill/>
          <a:effectLst>
            <a:glow rad="101600">
              <a:schemeClr val="accent1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Q factor - Wikipedia">
            <a:extLst>
              <a:ext uri="{FF2B5EF4-FFF2-40B4-BE49-F238E27FC236}">
                <a16:creationId xmlns:a16="http://schemas.microsoft.com/office/drawing/2014/main" id="{E39EB4FD-2B5C-4792-9063-255B7D694F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17" t="8843" r="10267" b="9588"/>
          <a:stretch/>
        </p:blipFill>
        <p:spPr bwMode="auto">
          <a:xfrm>
            <a:off x="1092556" y="4534372"/>
            <a:ext cx="2775103" cy="2079988"/>
          </a:xfrm>
          <a:prstGeom prst="rect">
            <a:avLst/>
          </a:prstGeom>
          <a:noFill/>
          <a:effectLst>
            <a:glow rad="101600">
              <a:schemeClr val="accent1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6FBDA7A-CFB4-47B9-9587-835F743D14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9604" y="4953897"/>
            <a:ext cx="2448267" cy="1095528"/>
          </a:xfrm>
          <a:prstGeom prst="rect">
            <a:avLst/>
          </a:prstGeom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908747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flythrough hasBounce="1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rt GIFs - Primo GIF - Latest Animated GIFs">
            <a:extLst>
              <a:ext uri="{FF2B5EF4-FFF2-40B4-BE49-F238E27FC236}">
                <a16:creationId xmlns:a16="http://schemas.microsoft.com/office/drawing/2014/main" id="{D9D1D7EE-4647-4D17-AF3C-8B31C714F6B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1999" cy="68580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6312682-9BC6-4CB4-B9E9-1F21AD533B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3312" y="469781"/>
            <a:ext cx="7545373" cy="837519"/>
          </a:xfrm>
        </p:spPr>
        <p:txBody>
          <a:bodyPr>
            <a:normAutofit fontScale="90000"/>
          </a:bodyPr>
          <a:lstStyle/>
          <a:p>
            <a:r>
              <a:rPr lang="sk-SK" sz="50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AF1142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Ďakujem za pozornosť</a:t>
            </a:r>
          </a:p>
        </p:txBody>
      </p:sp>
    </p:spTree>
    <p:extLst>
      <p:ext uri="{BB962C8B-B14F-4D97-AF65-F5344CB8AC3E}">
        <p14:creationId xmlns:p14="http://schemas.microsoft.com/office/powerpoint/2010/main" val="2502499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litter pattern="hexagon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83A355-F4EE-449A-8FF6-965BB822CD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3078749" cy="970450"/>
          </a:xfrm>
        </p:spPr>
        <p:txBody>
          <a:bodyPr anchor="b">
            <a:normAutofit/>
          </a:bodyPr>
          <a:lstStyle/>
          <a:p>
            <a:pPr algn="l"/>
            <a:r>
              <a:rPr lang="sk-SK" sz="2800" dirty="0">
                <a:solidFill>
                  <a:schemeClr val="tx1"/>
                </a:solidFill>
              </a:rPr>
              <a:t>Súčiastky meniace frekvenciu</a:t>
            </a:r>
            <a:endParaRPr lang="en-US" sz="2800" dirty="0">
              <a:solidFill>
                <a:schemeClr val="tx1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536FA4E-0152-4E27-91DA-0FC22D184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52950" y="1"/>
            <a:ext cx="763905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FC094AD-DFDC-4944-8341-B513DBD940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640" r="11927"/>
          <a:stretch/>
        </p:blipFill>
        <p:spPr>
          <a:xfrm>
            <a:off x="4654295" y="10"/>
            <a:ext cx="7537705" cy="6857990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C8B8C99-D381-4AF5-AE42-B568FD20F50E}"/>
              </a:ext>
            </a:extLst>
          </p:cNvPr>
          <p:cNvSpPr txBox="1">
            <a:spLocks/>
          </p:cNvSpPr>
          <p:nvPr/>
        </p:nvSpPr>
        <p:spPr>
          <a:xfrm>
            <a:off x="612396" y="1988190"/>
            <a:ext cx="3850547" cy="426021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sk-SK" dirty="0">
                <a:solidFill>
                  <a:schemeClr val="tx1"/>
                </a:solidFill>
              </a:rPr>
              <a:t>Cievka</a:t>
            </a:r>
          </a:p>
          <a:p>
            <a:r>
              <a:rPr lang="sk-SK" dirty="0">
                <a:solidFill>
                  <a:schemeClr val="tx1"/>
                </a:solidFill>
              </a:rPr>
              <a:t>Kondenzátor</a:t>
            </a:r>
          </a:p>
          <a:p>
            <a:r>
              <a:rPr lang="sk-SK" dirty="0">
                <a:solidFill>
                  <a:schemeClr val="tx1"/>
                </a:solidFill>
              </a:rPr>
              <a:t>Rezistor</a:t>
            </a:r>
          </a:p>
          <a:p>
            <a:r>
              <a:rPr lang="sk-SK" dirty="0">
                <a:solidFill>
                  <a:schemeClr val="tx1"/>
                </a:solidFill>
              </a:rPr>
              <a:t>Polovodičová </a:t>
            </a:r>
            <a:r>
              <a:rPr lang="sk-SK" sz="2000" dirty="0">
                <a:solidFill>
                  <a:schemeClr val="tx1"/>
                </a:solidFill>
              </a:rPr>
              <a:t>dióda s reverzným predpätím</a:t>
            </a:r>
          </a:p>
          <a:p>
            <a:r>
              <a:rPr lang="sk-SK" dirty="0" err="1">
                <a:solidFill>
                  <a:schemeClr val="tx1"/>
                </a:solidFill>
              </a:rPr>
              <a:t>Varistorové</a:t>
            </a:r>
            <a:r>
              <a:rPr lang="sk-SK" dirty="0">
                <a:solidFill>
                  <a:schemeClr val="tx1"/>
                </a:solidFill>
              </a:rPr>
              <a:t> diódy s variabilnou kapacitou</a:t>
            </a:r>
            <a:endParaRPr lang="sk-SK" sz="2000" dirty="0">
              <a:solidFill>
                <a:schemeClr val="tx1"/>
              </a:solidFill>
            </a:endParaRPr>
          </a:p>
          <a:p>
            <a:r>
              <a:rPr lang="sk-SK" dirty="0">
                <a:solidFill>
                  <a:schemeClr val="tx1"/>
                </a:solidFill>
              </a:rPr>
              <a:t>Zdroj</a:t>
            </a:r>
          </a:p>
          <a:p>
            <a:pPr lvl="1"/>
            <a:r>
              <a:rPr lang="sk-SK" dirty="0">
                <a:solidFill>
                  <a:schemeClr val="tx1"/>
                </a:solidFill>
              </a:rPr>
              <a:t>Nepriamo mení- cez iné súčiastky</a:t>
            </a:r>
          </a:p>
        </p:txBody>
      </p:sp>
    </p:spTree>
    <p:extLst>
      <p:ext uri="{BB962C8B-B14F-4D97-AF65-F5344CB8AC3E}">
        <p14:creationId xmlns:p14="http://schemas.microsoft.com/office/powerpoint/2010/main" val="1992624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switch dir="r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E948B3-0826-423E-BAC7-D81CA7170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358014"/>
            <a:ext cx="10353762" cy="970450"/>
          </a:xfrm>
        </p:spPr>
        <p:txBody>
          <a:bodyPr/>
          <a:lstStyle/>
          <a:p>
            <a:r>
              <a:rPr lang="sk-SK" sz="4000" dirty="0">
                <a:solidFill>
                  <a:schemeClr val="tx1"/>
                </a:solidFill>
                <a:effectLst/>
              </a:rPr>
              <a:t>Súčiastky meniace frekvenciu</a:t>
            </a:r>
            <a:endParaRPr lang="sk-SK" dirty="0">
              <a:solidFill>
                <a:schemeClr val="tx1"/>
              </a:solidFill>
              <a:effectLst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C50996-059D-425B-8CB3-ECA8C9F191D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3795" y="1328463"/>
            <a:ext cx="10353762" cy="3998545"/>
          </a:xfrm>
        </p:spPr>
        <p:txBody>
          <a:bodyPr>
            <a:normAutofit fontScale="85000" lnSpcReduction="20000"/>
          </a:bodyPr>
          <a:lstStyle/>
          <a:p>
            <a:r>
              <a:rPr lang="sk-SK" b="1" dirty="0">
                <a:solidFill>
                  <a:schemeClr val="tx1"/>
                </a:solidFill>
              </a:rPr>
              <a:t>Kondenzátor</a:t>
            </a:r>
            <a:r>
              <a:rPr lang="sk-SK" dirty="0">
                <a:solidFill>
                  <a:schemeClr val="tx1"/>
                </a:solidFill>
              </a:rPr>
              <a:t> riadený napätím je jedným zo spôsobov, ako dosiahnuť, aby LC oscilátor menil svoju frekvenciu v reakcii na riadiace napätie</a:t>
            </a:r>
          </a:p>
          <a:p>
            <a:r>
              <a:rPr lang="sk-SK" dirty="0">
                <a:solidFill>
                  <a:schemeClr val="tx1"/>
                </a:solidFill>
              </a:rPr>
              <a:t>Akákoľvek </a:t>
            </a:r>
            <a:r>
              <a:rPr lang="sk-SK" b="1" dirty="0">
                <a:solidFill>
                  <a:schemeClr val="tx1"/>
                </a:solidFill>
              </a:rPr>
              <a:t>polovodičová dióda s reverzným predpätím</a:t>
            </a:r>
            <a:r>
              <a:rPr lang="sk-SK" dirty="0">
                <a:solidFill>
                  <a:schemeClr val="tx1"/>
                </a:solidFill>
              </a:rPr>
              <a:t> zobrazuje mieru kapacitnej kapacity závislej od napätia a je možné ju použiť na zmenu frekvencie oscilátora zmenou riadiaceho napätia privádzaného na diódu</a:t>
            </a:r>
          </a:p>
          <a:p>
            <a:r>
              <a:rPr lang="sk-SK" b="1" dirty="0" err="1">
                <a:solidFill>
                  <a:schemeClr val="tx1"/>
                </a:solidFill>
              </a:rPr>
              <a:t>Varistorové</a:t>
            </a:r>
            <a:r>
              <a:rPr lang="sk-SK" b="1" dirty="0">
                <a:solidFill>
                  <a:schemeClr val="tx1"/>
                </a:solidFill>
              </a:rPr>
              <a:t> diódy </a:t>
            </a:r>
            <a:r>
              <a:rPr lang="sk-SK" dirty="0">
                <a:solidFill>
                  <a:schemeClr val="tx1"/>
                </a:solidFill>
              </a:rPr>
              <a:t>s variabilnou kapacitou s dobre charakterizovanými širokými hodnotami kapacity</a:t>
            </a:r>
          </a:p>
          <a:p>
            <a:r>
              <a:rPr lang="sk-SK" b="1" dirty="0" err="1">
                <a:solidFill>
                  <a:schemeClr val="tx1"/>
                </a:solidFill>
              </a:rPr>
              <a:t>Varaktor</a:t>
            </a:r>
            <a:r>
              <a:rPr lang="sk-SK" dirty="0">
                <a:solidFill>
                  <a:schemeClr val="tx1"/>
                </a:solidFill>
              </a:rPr>
              <a:t> sa používa na zmenu kapacity (a teda aj frekvencie) LC</a:t>
            </a:r>
          </a:p>
          <a:p>
            <a:r>
              <a:rPr lang="sk-SK" dirty="0">
                <a:solidFill>
                  <a:schemeClr val="tx1"/>
                </a:solidFill>
              </a:rPr>
              <a:t>Pre NF VCO sa používajú iné spôsoby zmeny frekvencie</a:t>
            </a:r>
          </a:p>
          <a:p>
            <a:pPr lvl="1"/>
            <a:r>
              <a:rPr lang="sk-SK" dirty="0">
                <a:solidFill>
                  <a:schemeClr val="tx1"/>
                </a:solidFill>
              </a:rPr>
              <a:t>napríklad zmena rýchlosti nabíjania kondenzátora pomocou zdroja prúdu riadeného napätím</a:t>
            </a:r>
          </a:p>
          <a:p>
            <a:r>
              <a:rPr lang="sk-SK" dirty="0">
                <a:solidFill>
                  <a:schemeClr val="tx1"/>
                </a:solidFill>
              </a:rPr>
              <a:t>Frekvencia oscilátora je riadená zmenou :</a:t>
            </a:r>
          </a:p>
          <a:p>
            <a:pPr lvl="1"/>
            <a:r>
              <a:rPr lang="sk-SK" dirty="0">
                <a:solidFill>
                  <a:schemeClr val="tx1"/>
                </a:solidFill>
              </a:rPr>
              <a:t>napájacieho napätia</a:t>
            </a:r>
          </a:p>
          <a:p>
            <a:pPr lvl="1"/>
            <a:r>
              <a:rPr lang="sk-SK" dirty="0">
                <a:solidFill>
                  <a:schemeClr val="tx1"/>
                </a:solidFill>
              </a:rPr>
              <a:t>prúdu dostupného pre každý stupeň </a:t>
            </a:r>
            <a:r>
              <a:rPr lang="sk-SK" dirty="0" err="1">
                <a:solidFill>
                  <a:schemeClr val="tx1"/>
                </a:solidFill>
              </a:rPr>
              <a:t>invertora</a:t>
            </a:r>
            <a:endParaRPr lang="sk-SK" dirty="0">
              <a:solidFill>
                <a:schemeClr val="tx1"/>
              </a:solidFill>
            </a:endParaRPr>
          </a:p>
          <a:p>
            <a:pPr lvl="1"/>
            <a:r>
              <a:rPr lang="sk-SK" dirty="0">
                <a:solidFill>
                  <a:schemeClr val="tx1"/>
                </a:solidFill>
              </a:rPr>
              <a:t>kapacitného zaťaženia v každom stupni</a:t>
            </a:r>
          </a:p>
        </p:txBody>
      </p:sp>
      <p:pic>
        <p:nvPicPr>
          <p:cNvPr id="5122" name="Picture 2" descr="Varaktor – Wikipedie">
            <a:extLst>
              <a:ext uri="{FF2B5EF4-FFF2-40B4-BE49-F238E27FC236}">
                <a16:creationId xmlns:a16="http://schemas.microsoft.com/office/drawing/2014/main" id="{82AF75B1-5B79-4CCB-A4E4-1D00B60B8D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5" t="6516" r="3974" b="6220"/>
          <a:stretch/>
        </p:blipFill>
        <p:spPr bwMode="auto">
          <a:xfrm>
            <a:off x="2305514" y="5164207"/>
            <a:ext cx="1516245" cy="1048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avelmak.sk : Varistor 14/385V - SIOV-S14K385 -BEKO 160111R">
            <a:extLst>
              <a:ext uri="{FF2B5EF4-FFF2-40B4-BE49-F238E27FC236}">
                <a16:creationId xmlns:a16="http://schemas.microsoft.com/office/drawing/2014/main" id="{2B28BC5F-FDC1-4A62-AE90-D9B23D5A89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8200" l="10000" r="90000">
                        <a14:backgroundMark x1="33000" y1="22600" x2="38400" y2="31600"/>
                        <a14:backgroundMark x1="62000" y1="18200" x2="60200" y2="266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642427">
            <a:off x="6739384" y="4033371"/>
            <a:ext cx="2111720" cy="2111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Is a varistor basically two diodes in series, with opposite polarities? -  Electrical Engineering Stack Exchange">
            <a:extLst>
              <a:ext uri="{FF2B5EF4-FFF2-40B4-BE49-F238E27FC236}">
                <a16:creationId xmlns:a16="http://schemas.microsoft.com/office/drawing/2014/main" id="{897403C5-209C-4A66-9E2D-4D12B3713A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2465" y="4128404"/>
            <a:ext cx="1249077" cy="1921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3005A64-C859-4606-9F97-9AEA4AA2E561}"/>
              </a:ext>
            </a:extLst>
          </p:cNvPr>
          <p:cNvSpPr txBox="1"/>
          <p:nvPr/>
        </p:nvSpPr>
        <p:spPr>
          <a:xfrm>
            <a:off x="7264866" y="6228937"/>
            <a:ext cx="295667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sk-SK" sz="1600" dirty="0" err="1"/>
              <a:t>Varistor</a:t>
            </a:r>
            <a:endParaRPr lang="sk-SK" sz="1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0A9F445-31BB-4A48-8076-5A308E0BAF1F}"/>
              </a:ext>
            </a:extLst>
          </p:cNvPr>
          <p:cNvSpPr txBox="1"/>
          <p:nvPr/>
        </p:nvSpPr>
        <p:spPr>
          <a:xfrm>
            <a:off x="2553021" y="6246418"/>
            <a:ext cx="291936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sk-SK" sz="1600" dirty="0" err="1"/>
              <a:t>Varaktor</a:t>
            </a:r>
            <a:endParaRPr lang="sk-SK" sz="1600" dirty="0"/>
          </a:p>
        </p:txBody>
      </p:sp>
      <p:pic>
        <p:nvPicPr>
          <p:cNvPr id="5130" name="Picture 10" descr="1SV149 Varicap Diode 25-500pF">
            <a:extLst>
              <a:ext uri="{FF2B5EF4-FFF2-40B4-BE49-F238E27FC236}">
                <a16:creationId xmlns:a16="http://schemas.microsoft.com/office/drawing/2014/main" id="{9B9E5D16-D0A6-4D6E-AA17-370E5F003F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68089">
            <a:off x="4106871" y="4733407"/>
            <a:ext cx="1910257" cy="1910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5049913"/>
      </p:ext>
    </p:extLst>
  </p:cSld>
  <p:clrMapOvr>
    <a:masterClrMapping/>
  </p:clrMapOvr>
  <p:transition spd="slow">
    <p:blinds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E948B3-0826-423E-BAC7-D81CA7170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293322"/>
            <a:ext cx="10353762" cy="970450"/>
          </a:xfrm>
        </p:spPr>
        <p:txBody>
          <a:bodyPr/>
          <a:lstStyle/>
          <a:p>
            <a:r>
              <a:rPr lang="sk-SK" dirty="0">
                <a:solidFill>
                  <a:schemeClr val="tx1"/>
                </a:solidFill>
              </a:rPr>
              <a:t>Funkcie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C50996-059D-425B-8CB3-ECA8C9F191D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3795" y="1498243"/>
            <a:ext cx="7005412" cy="4984627"/>
          </a:xfrm>
        </p:spPr>
        <p:txBody>
          <a:bodyPr>
            <a:normAutofit fontScale="92500" lnSpcReduction="20000"/>
          </a:bodyPr>
          <a:lstStyle/>
          <a:p>
            <a:r>
              <a:rPr lang="sk-SK" dirty="0">
                <a:solidFill>
                  <a:schemeClr val="tx1"/>
                </a:solidFill>
              </a:rPr>
              <a:t>Oscilátor je inak nazývaný aj generátor oscilačných signálov</a:t>
            </a:r>
          </a:p>
          <a:p>
            <a:r>
              <a:rPr lang="sk-SK" dirty="0">
                <a:solidFill>
                  <a:schemeClr val="tx1"/>
                </a:solidFill>
              </a:rPr>
              <a:t>Elektrický obvod s oscilátorom s možnosťou zmeny frekvencie sú napríklad</a:t>
            </a:r>
          </a:p>
          <a:p>
            <a:pPr lvl="1"/>
            <a:r>
              <a:rPr lang="sk-SK" dirty="0">
                <a:solidFill>
                  <a:schemeClr val="tx1"/>
                </a:solidFill>
              </a:rPr>
              <a:t>Napäťovo regulovateľný oscilátor VCO a VFO</a:t>
            </a:r>
          </a:p>
          <a:p>
            <a:r>
              <a:rPr lang="sk-SK" dirty="0">
                <a:solidFill>
                  <a:schemeClr val="tx1"/>
                </a:solidFill>
              </a:rPr>
              <a:t>Môže byť používaný na</a:t>
            </a:r>
          </a:p>
          <a:p>
            <a:pPr lvl="1"/>
            <a:r>
              <a:rPr lang="sk-SK" dirty="0">
                <a:solidFill>
                  <a:schemeClr val="tx1"/>
                </a:solidFill>
              </a:rPr>
              <a:t>FM- frekvenčnú moduláciu</a:t>
            </a:r>
          </a:p>
          <a:p>
            <a:pPr lvl="1"/>
            <a:r>
              <a:rPr lang="sk-SK" dirty="0">
                <a:solidFill>
                  <a:schemeClr val="tx1"/>
                </a:solidFill>
              </a:rPr>
              <a:t>PM- fázovú moduláciu</a:t>
            </a:r>
          </a:p>
          <a:p>
            <a:r>
              <a:rPr lang="sk-SK" dirty="0">
                <a:solidFill>
                  <a:schemeClr val="tx1"/>
                </a:solidFill>
              </a:rPr>
              <a:t>VCO je tiež neoddeliteľnou súčasťou fázovo uzavretej slučky</a:t>
            </a:r>
          </a:p>
          <a:p>
            <a:r>
              <a:rPr lang="sk-SK" dirty="0">
                <a:solidFill>
                  <a:schemeClr val="tx1"/>
                </a:solidFill>
              </a:rPr>
              <a:t>Má určitý frekvenčný rozsah</a:t>
            </a:r>
          </a:p>
          <a:p>
            <a:r>
              <a:rPr lang="sk-SK" dirty="0">
                <a:solidFill>
                  <a:schemeClr val="tx1"/>
                </a:solidFill>
              </a:rPr>
              <a:t>Je súčasťou každého laditeľného rádiového vysielača alebo prijímača </a:t>
            </a:r>
            <a:r>
              <a:rPr lang="sk-SK" dirty="0">
                <a:solidFill>
                  <a:schemeClr val="tx1"/>
                </a:solidFill>
                <a:sym typeface="Symbol" panose="05050102010706020507" pitchFamily="18" charset="2"/>
              </a:rPr>
              <a:t></a:t>
            </a:r>
            <a:r>
              <a:rPr lang="sk-SK" dirty="0">
                <a:solidFill>
                  <a:schemeClr val="tx1"/>
                </a:solidFill>
              </a:rPr>
              <a:t> princíp </a:t>
            </a:r>
            <a:r>
              <a:rPr lang="sk-SK" dirty="0" err="1">
                <a:solidFill>
                  <a:schemeClr val="tx1"/>
                </a:solidFill>
              </a:rPr>
              <a:t>superheterodynu</a:t>
            </a:r>
            <a:endParaRPr lang="sk-SK" dirty="0">
              <a:solidFill>
                <a:schemeClr val="tx1"/>
              </a:solidFill>
            </a:endParaRPr>
          </a:p>
          <a:p>
            <a:r>
              <a:rPr lang="sk-SK" dirty="0">
                <a:solidFill>
                  <a:schemeClr val="tx1"/>
                </a:solidFill>
              </a:rPr>
              <a:t>Prevodník napätia na frekvenciu (VFC) je typ VCO</a:t>
            </a:r>
          </a:p>
          <a:p>
            <a:pPr lvl="1"/>
            <a:r>
              <a:rPr lang="sk-SK" dirty="0">
                <a:solidFill>
                  <a:schemeClr val="tx1"/>
                </a:solidFill>
              </a:rPr>
              <a:t>Navrhnutý je na lineárne riadenie frekvencie v širokom rozsahu vstupných riadiacich napätí</a:t>
            </a:r>
          </a:p>
          <a:p>
            <a:endParaRPr lang="sk-SK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0BA4ECF-0861-4699-9E0C-9198358DED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19608" y1="8403" x2="19216" y2="21849"/>
                        <a14:foregroundMark x1="34902" y1="20168" x2="34902" y2="2521"/>
                        <a14:foregroundMark x1="3137" y1="58824" x2="8627" y2="59664"/>
                        <a14:foregroundMark x1="15686" y1="95798" x2="85882" y2="96639"/>
                        <a14:foregroundMark x1="94902" y1="59664" x2="98824" y2="5966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6591" y="1498243"/>
            <a:ext cx="3345413" cy="1561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118F861-2514-4B61-970A-F629FD5E5C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4707" y="3598877"/>
            <a:ext cx="3780708" cy="2628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402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litter pattern="hexagon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E948B3-0826-423E-BAC7-D81CA7170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240485"/>
            <a:ext cx="10353762" cy="531302"/>
          </a:xfrm>
        </p:spPr>
        <p:txBody>
          <a:bodyPr>
            <a:normAutofit fontScale="90000"/>
          </a:bodyPr>
          <a:lstStyle/>
          <a:p>
            <a:r>
              <a:rPr lang="sk-SK" dirty="0">
                <a:solidFill>
                  <a:schemeClr val="tx1"/>
                </a:solidFill>
              </a:rPr>
              <a:t>Funkcia VFO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C50996-059D-425B-8CB3-ECA8C9F191D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4617" y="872455"/>
            <a:ext cx="11014744" cy="5863905"/>
          </a:xfrm>
        </p:spPr>
        <p:txBody>
          <a:bodyPr>
            <a:normAutofit fontScale="55000" lnSpcReduction="20000"/>
          </a:bodyPr>
          <a:lstStyle/>
          <a:p>
            <a:pPr marL="36900" indent="0">
              <a:buNone/>
            </a:pPr>
            <a:r>
              <a:rPr lang="sk-SK" dirty="0">
                <a:solidFill>
                  <a:schemeClr val="tx1"/>
                </a:solidFill>
              </a:rPr>
              <a:t>Všetky faktory majú tendenciu byť nepriamo úmerné Q </a:t>
            </a:r>
            <a:r>
              <a:rPr lang="sk-SK" dirty="0">
                <a:solidFill>
                  <a:schemeClr val="tx1"/>
                </a:solidFill>
                <a:sym typeface="Symbol" panose="05050102010706020507" pitchFamily="18" charset="2"/>
              </a:rPr>
              <a:t></a:t>
            </a:r>
            <a:r>
              <a:rPr lang="sk-SK" dirty="0">
                <a:solidFill>
                  <a:schemeClr val="tx1"/>
                </a:solidFill>
              </a:rPr>
              <a:t> faktoru ladiaceho obvodu. Ladiaci rozsah je nepriamo úmerný Q. Čím vyšší frekvenčný rozsah, tým horšia kvalita nasledujúcich faktorov</a:t>
            </a:r>
          </a:p>
          <a:p>
            <a:pPr marL="36900" indent="0">
              <a:buNone/>
            </a:pPr>
            <a:r>
              <a:rPr lang="sk-SK" b="1" dirty="0">
                <a:solidFill>
                  <a:srgbClr val="FF0000"/>
                </a:solidFill>
              </a:rPr>
              <a:t>Stabilita</a:t>
            </a:r>
          </a:p>
          <a:p>
            <a:pPr lvl="1"/>
            <a:r>
              <a:rPr lang="sk-SK" dirty="0">
                <a:solidFill>
                  <a:schemeClr val="tx1"/>
                </a:solidFill>
              </a:rPr>
              <a:t>Miera ako ďaleko sa odkláňa výstupná frekvencia s časom a teplotou</a:t>
            </a:r>
          </a:p>
          <a:p>
            <a:pPr lvl="1"/>
            <a:r>
              <a:rPr lang="sk-SK" dirty="0">
                <a:solidFill>
                  <a:schemeClr val="tx1"/>
                </a:solidFill>
              </a:rPr>
              <a:t>Na zmiernenie tohto problému sú VFO všeobecne „fázovo uzamknuté“ na stabilný referenčný oscilátor</a:t>
            </a:r>
          </a:p>
          <a:p>
            <a:pPr lvl="1"/>
            <a:r>
              <a:rPr lang="sk-SK" dirty="0">
                <a:solidFill>
                  <a:schemeClr val="tx1"/>
                </a:solidFill>
              </a:rPr>
              <a:t>PLL používajú negatívnu spätnú väzbu na korekciu frekvenčného posunu VFO, čo umožňuje široký rozsah ladenia a dobrú stabilitu frekvencie</a:t>
            </a:r>
          </a:p>
          <a:p>
            <a:pPr marL="36900" indent="0">
              <a:buNone/>
            </a:pPr>
            <a:r>
              <a:rPr lang="sk-SK" b="1" dirty="0" err="1">
                <a:solidFill>
                  <a:srgbClr val="FF0000"/>
                </a:solidFill>
              </a:rPr>
              <a:t>Repetitívnosť</a:t>
            </a:r>
            <a:endParaRPr lang="sk-SK" b="1" dirty="0">
              <a:solidFill>
                <a:srgbClr val="FF0000"/>
              </a:solidFill>
            </a:endParaRPr>
          </a:p>
          <a:p>
            <a:pPr lvl="1"/>
            <a:r>
              <a:rPr lang="sk-SK" dirty="0">
                <a:solidFill>
                  <a:schemeClr val="tx1"/>
                </a:solidFill>
              </a:rPr>
              <a:t>Ideálna opakovacia funkcia oscilátora je rovnaká v každej časovej perióde</a:t>
            </a:r>
          </a:p>
          <a:p>
            <a:pPr lvl="1"/>
            <a:r>
              <a:rPr lang="sk-SK" dirty="0">
                <a:solidFill>
                  <a:schemeClr val="tx1"/>
                </a:solidFill>
              </a:rPr>
              <a:t>Zmena kalibrácie VFO môže zmeniť kalibráciu ladenia prijímača- je potrebné pravidelné opätovné nastavenie prijímača</a:t>
            </a:r>
          </a:p>
          <a:p>
            <a:pPr lvl="1"/>
            <a:r>
              <a:rPr lang="sk-SK" dirty="0">
                <a:solidFill>
                  <a:schemeClr val="tx1"/>
                </a:solidFill>
              </a:rPr>
              <a:t>VFO používané ako súčasť syntetizátora kmitočtovej fázy s uzavretým obvodom majú menej prísne požiadavky - systém je rovnako stabilný ako referenčná frekvencia riadená kryštálom</a:t>
            </a:r>
          </a:p>
          <a:p>
            <a:pPr marL="36900" indent="0">
              <a:buNone/>
            </a:pPr>
            <a:r>
              <a:rPr lang="sk-SK" b="1" dirty="0">
                <a:solidFill>
                  <a:srgbClr val="FF0000"/>
                </a:solidFill>
              </a:rPr>
              <a:t>Čistota</a:t>
            </a:r>
          </a:p>
          <a:p>
            <a:pPr lvl="1"/>
            <a:r>
              <a:rPr lang="sk-SK" dirty="0">
                <a:solidFill>
                  <a:schemeClr val="tx1"/>
                </a:solidFill>
              </a:rPr>
              <a:t>Graf amplitúdy VFO </a:t>
            </a:r>
            <a:r>
              <a:rPr lang="sk-SK" dirty="0" err="1">
                <a:solidFill>
                  <a:schemeClr val="tx1"/>
                </a:solidFill>
              </a:rPr>
              <a:t>vs</a:t>
            </a:r>
            <a:r>
              <a:rPr lang="sk-SK" dirty="0">
                <a:solidFill>
                  <a:schemeClr val="tx1"/>
                </a:solidFill>
              </a:rPr>
              <a:t>. frekvencie môže ukazovať niekoľko vrcholov, pravdepodobne harmonicky súvisiacich</a:t>
            </a:r>
          </a:p>
          <a:p>
            <a:pPr lvl="1"/>
            <a:r>
              <a:rPr lang="sk-SK" dirty="0">
                <a:solidFill>
                  <a:schemeClr val="tx1"/>
                </a:solidFill>
              </a:rPr>
              <a:t>Každý z týchto vrcholov sa môže potenciálne zmiešať s iným prichádzajúcim signálom a vyvolať rušivý signál</a:t>
            </a:r>
          </a:p>
          <a:p>
            <a:pPr lvl="1"/>
            <a:r>
              <a:rPr lang="sk-SK" dirty="0">
                <a:solidFill>
                  <a:schemeClr val="tx1"/>
                </a:solidFill>
              </a:rPr>
              <a:t>Následok zvýšený šum, 2 signály miesto 1</a:t>
            </a:r>
          </a:p>
          <a:p>
            <a:pPr lvl="1"/>
            <a:r>
              <a:rPr lang="sk-SK" dirty="0">
                <a:solidFill>
                  <a:schemeClr val="tx1"/>
                </a:solidFill>
              </a:rPr>
              <a:t>K VFO je možné pridať ďalšie komponenty na potlačenie VF parazitných kmitov, pokiaľ sú prítomné</a:t>
            </a:r>
          </a:p>
          <a:p>
            <a:pPr lvl="1"/>
            <a:r>
              <a:rPr lang="sk-SK" dirty="0">
                <a:solidFill>
                  <a:schemeClr val="tx1"/>
                </a:solidFill>
              </a:rPr>
              <a:t>Vo vysielači sú tieto rušivé signály generované spolu s 1 požadovaným signálom</a:t>
            </a:r>
          </a:p>
          <a:p>
            <a:pPr lvl="1"/>
            <a:r>
              <a:rPr lang="sk-SK" dirty="0">
                <a:solidFill>
                  <a:schemeClr val="tx1"/>
                </a:solidFill>
              </a:rPr>
              <a:t>Je potrebné filtrovanie, aby sa zabezpečilo, že prenášaný signál spĺňa predpisy týkajúce sa šírky pásma a rušivých signálov</a:t>
            </a:r>
          </a:p>
          <a:p>
            <a:pPr marL="36900" indent="0">
              <a:buNone/>
            </a:pPr>
            <a:r>
              <a:rPr lang="sk-SK" b="1" dirty="0">
                <a:solidFill>
                  <a:srgbClr val="FF0000"/>
                </a:solidFill>
              </a:rPr>
              <a:t>Fázový šum</a:t>
            </a:r>
          </a:p>
          <a:p>
            <a:pPr lvl="1"/>
            <a:r>
              <a:rPr lang="sk-SK" dirty="0">
                <a:solidFill>
                  <a:schemeClr val="tx1"/>
                </a:solidFill>
              </a:rPr>
              <a:t>Mierne náhodné „chvenie“ v časovaní signálu </a:t>
            </a:r>
            <a:r>
              <a:rPr lang="sk-SK" dirty="0">
                <a:solidFill>
                  <a:schemeClr val="tx1"/>
                </a:solidFill>
                <a:sym typeface="Symbol" panose="05050102010706020507" pitchFamily="18" charset="2"/>
              </a:rPr>
              <a:t> fázový šum  </a:t>
            </a:r>
            <a:r>
              <a:rPr lang="sk-SK" dirty="0">
                <a:solidFill>
                  <a:schemeClr val="tx1"/>
                </a:solidFill>
              </a:rPr>
              <a:t>sú tiež problematické v preplnených pásmach</a:t>
            </a:r>
            <a:endParaRPr lang="sk-SK" dirty="0">
              <a:solidFill>
                <a:schemeClr val="tx1"/>
              </a:solidFill>
              <a:sym typeface="Symbol" panose="05050102010706020507" pitchFamily="18" charset="2"/>
            </a:endParaRPr>
          </a:p>
          <a:p>
            <a:pPr lvl="1"/>
            <a:r>
              <a:rPr lang="sk-SK" dirty="0">
                <a:solidFill>
                  <a:schemeClr val="tx1"/>
                </a:solidFill>
              </a:rPr>
              <a:t>Účinkom je, že to, čo by malo byť čistým signálom v preplnenom pásme, sa môže javiť ako veľmi hlučný signál z dôvodu účinkov silných signálov v jeho blízkosti</a:t>
            </a:r>
          </a:p>
          <a:p>
            <a:pPr lvl="1"/>
            <a:r>
              <a:rPr lang="sk-SK" dirty="0">
                <a:solidFill>
                  <a:schemeClr val="tx1"/>
                </a:solidFill>
              </a:rPr>
              <a:t>Účinok fázového šumu VFO na vysielač je ten, že náhodný šum sa skutočne prenáša po oboch stranách požadovaného signálu</a:t>
            </a:r>
          </a:p>
          <a:p>
            <a:pPr marL="36900" indent="0">
              <a:buNone/>
            </a:pPr>
            <a:r>
              <a:rPr lang="sk-SK" b="1" dirty="0">
                <a:solidFill>
                  <a:srgbClr val="FF0000"/>
                </a:solidFill>
              </a:rPr>
              <a:t>Referencia frekvencie</a:t>
            </a:r>
          </a:p>
          <a:p>
            <a:pPr lvl="1"/>
            <a:r>
              <a:rPr lang="sk-SK" dirty="0">
                <a:solidFill>
                  <a:schemeClr val="tx1"/>
                </a:solidFill>
              </a:rPr>
              <a:t>Digitálne riadené oscilátory sa zvyčajne spoliehajú na konštantné referenčné hodnoty jednej frekvencie, ktoré je možné dosiahnuť vyšším štandardom ako alternatívy založené na polovodičoch a LC obvodoch</a:t>
            </a:r>
          </a:p>
          <a:p>
            <a:pPr lvl="1"/>
            <a:r>
              <a:rPr lang="sk-SK" dirty="0">
                <a:solidFill>
                  <a:schemeClr val="tx1"/>
                </a:solidFill>
              </a:rPr>
              <a:t>Kvôli stabilite použitej referencie majú samotné digitálne oscilátory tendenciu byť z dlhodobého hľadiska stabilnejšie a opakovateľnejšie</a:t>
            </a:r>
          </a:p>
          <a:p>
            <a:pPr lvl="1"/>
            <a:endParaRPr lang="sk-SK" dirty="0">
              <a:solidFill>
                <a:schemeClr val="tx1"/>
              </a:solidFill>
            </a:endParaRPr>
          </a:p>
          <a:p>
            <a:pPr lvl="1"/>
            <a:endParaRPr lang="sk-SK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147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vortex dir="d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E948B3-0826-423E-BAC7-D81CA7170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142" y="331074"/>
            <a:ext cx="10567716" cy="970450"/>
          </a:xfrm>
        </p:spPr>
        <p:txBody>
          <a:bodyPr/>
          <a:lstStyle/>
          <a:p>
            <a:r>
              <a:rPr lang="sk-SK" dirty="0">
                <a:solidFill>
                  <a:schemeClr val="tx1"/>
                </a:solidFill>
              </a:rPr>
              <a:t>Druhy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C50996-059D-425B-8CB3-ECA8C9F191D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70536" y="1616181"/>
            <a:ext cx="6409794" cy="4751064"/>
          </a:xfrm>
        </p:spPr>
        <p:txBody>
          <a:bodyPr>
            <a:noAutofit/>
          </a:bodyPr>
          <a:lstStyle/>
          <a:p>
            <a:pPr marL="36900" indent="0">
              <a:buNone/>
            </a:pPr>
            <a:r>
              <a:rPr lang="sk-SK" sz="1500" b="1" dirty="0">
                <a:solidFill>
                  <a:srgbClr val="FF0000"/>
                </a:solidFill>
              </a:rPr>
              <a:t>Podľa zmeny intenzity frekvencie:</a:t>
            </a:r>
          </a:p>
          <a:p>
            <a:pPr lvl="1"/>
            <a:r>
              <a:rPr lang="sk-SK" sz="1500" dirty="0">
                <a:solidFill>
                  <a:schemeClr val="tx1"/>
                </a:solidFill>
              </a:rPr>
              <a:t>Na vyššiu </a:t>
            </a:r>
            <a:r>
              <a:rPr lang="sk-SK" sz="1500" dirty="0">
                <a:solidFill>
                  <a:schemeClr val="tx1"/>
                </a:solidFill>
                <a:sym typeface="Symbol" panose="05050102010706020507" pitchFamily="18" charset="2"/>
              </a:rPr>
              <a:t> zosilnenie signálu</a:t>
            </a:r>
          </a:p>
          <a:p>
            <a:pPr lvl="1"/>
            <a:r>
              <a:rPr lang="sk-SK" sz="1500" dirty="0">
                <a:solidFill>
                  <a:schemeClr val="tx1"/>
                </a:solidFill>
              </a:rPr>
              <a:t>Na nižšiu</a:t>
            </a:r>
          </a:p>
          <a:p>
            <a:pPr marL="36900" indent="0">
              <a:buNone/>
            </a:pPr>
            <a:r>
              <a:rPr lang="sk-SK" sz="1500" b="1" dirty="0">
                <a:solidFill>
                  <a:srgbClr val="FF0000"/>
                </a:solidFill>
              </a:rPr>
              <a:t>Podľa vytváraného tvaru signálu:</a:t>
            </a:r>
          </a:p>
          <a:p>
            <a:pPr marL="450000" lvl="1" indent="0">
              <a:buNone/>
            </a:pPr>
            <a:r>
              <a:rPr lang="sk-SK" sz="1500" b="1" dirty="0">
                <a:solidFill>
                  <a:schemeClr val="tx1"/>
                </a:solidFill>
              </a:rPr>
              <a:t>HARMONICKÉ</a:t>
            </a:r>
          </a:p>
          <a:p>
            <a:pPr marL="450000" lvl="1" indent="0">
              <a:buNone/>
            </a:pPr>
            <a:r>
              <a:rPr lang="sk-SK" sz="1500" dirty="0">
                <a:solidFill>
                  <a:schemeClr val="tx1"/>
                </a:solidFill>
              </a:rPr>
              <a:t>Napr. LC oscilátory</a:t>
            </a:r>
          </a:p>
          <a:p>
            <a:pPr lvl="1"/>
            <a:r>
              <a:rPr lang="sk-SK" sz="1500" b="1" dirty="0">
                <a:solidFill>
                  <a:schemeClr val="tx1"/>
                </a:solidFill>
              </a:rPr>
              <a:t>Sínusový</a:t>
            </a:r>
            <a:endParaRPr lang="sk-SK" sz="1500" b="1" dirty="0">
              <a:solidFill>
                <a:schemeClr val="tx1"/>
              </a:solidFill>
              <a:sym typeface="Symbol" panose="05050102010706020507" pitchFamily="18" charset="2"/>
            </a:endParaRPr>
          </a:p>
          <a:p>
            <a:pPr lvl="1"/>
            <a:r>
              <a:rPr lang="sk-SK" sz="1500" b="1" dirty="0">
                <a:solidFill>
                  <a:schemeClr val="tx1"/>
                </a:solidFill>
                <a:sym typeface="Symbol" panose="05050102010706020507" pitchFamily="18" charset="2"/>
              </a:rPr>
              <a:t>Kosínusový</a:t>
            </a:r>
          </a:p>
          <a:p>
            <a:pPr marL="450000" lvl="1" indent="0">
              <a:buNone/>
            </a:pPr>
            <a:r>
              <a:rPr lang="sk-SK" sz="1500" b="1" dirty="0">
                <a:solidFill>
                  <a:schemeClr val="tx1"/>
                </a:solidFill>
              </a:rPr>
              <a:t>NEHARMONICKÉ</a:t>
            </a:r>
          </a:p>
          <a:p>
            <a:pPr marL="450000" lvl="1" indent="0">
              <a:buNone/>
            </a:pPr>
            <a:r>
              <a:rPr lang="sk-SK" sz="1500" dirty="0">
                <a:solidFill>
                  <a:schemeClr val="tx1"/>
                </a:solidFill>
              </a:rPr>
              <a:t>Napr. IO</a:t>
            </a:r>
          </a:p>
          <a:p>
            <a:pPr lvl="1"/>
            <a:r>
              <a:rPr lang="sk-SK" sz="1500" b="1" dirty="0">
                <a:solidFill>
                  <a:schemeClr val="tx1"/>
                </a:solidFill>
              </a:rPr>
              <a:t>Pílovitý </a:t>
            </a:r>
            <a:r>
              <a:rPr lang="sk-SK" sz="1500" b="1" dirty="0">
                <a:solidFill>
                  <a:schemeClr val="tx1"/>
                </a:solidFill>
                <a:sym typeface="Symbol" panose="05050102010706020507" pitchFamily="18" charset="2"/>
              </a:rPr>
              <a:t></a:t>
            </a:r>
            <a:r>
              <a:rPr lang="sk-SK" sz="1500" dirty="0">
                <a:solidFill>
                  <a:schemeClr val="tx1"/>
                </a:solidFill>
              </a:rPr>
              <a:t> čas t1 (nabíjanie C) trvá dlhšie ako čas t2 (čas vybitia C) </a:t>
            </a:r>
          </a:p>
          <a:p>
            <a:pPr lvl="1"/>
            <a:r>
              <a:rPr lang="sk-SK" sz="1500" b="1" dirty="0">
                <a:solidFill>
                  <a:schemeClr val="tx1"/>
                </a:solidFill>
              </a:rPr>
              <a:t>Trojuholníkový</a:t>
            </a:r>
            <a:r>
              <a:rPr lang="sk-SK" sz="1500" dirty="0">
                <a:solidFill>
                  <a:schemeClr val="tx1"/>
                </a:solidFill>
              </a:rPr>
              <a:t> </a:t>
            </a:r>
            <a:r>
              <a:rPr lang="sk-SK" sz="1500" b="1" dirty="0">
                <a:solidFill>
                  <a:schemeClr val="tx1"/>
                </a:solidFill>
                <a:sym typeface="Symbol" panose="05050102010706020507" pitchFamily="18" charset="2"/>
              </a:rPr>
              <a:t> </a:t>
            </a:r>
            <a:r>
              <a:rPr lang="sk-SK" sz="1500" dirty="0">
                <a:solidFill>
                  <a:schemeClr val="tx1"/>
                </a:solidFill>
                <a:sym typeface="Symbol" panose="05050102010706020507" pitchFamily="18" charset="2"/>
              </a:rPr>
              <a:t>čas t1 = t2 (tvar rovnoramenného trojuholníka)</a:t>
            </a:r>
          </a:p>
          <a:p>
            <a:pPr lvl="1"/>
            <a:r>
              <a:rPr lang="sk-SK" sz="1500" b="1" dirty="0">
                <a:solidFill>
                  <a:schemeClr val="tx1"/>
                </a:solidFill>
              </a:rPr>
              <a:t>Obdĺžnikový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47391A-7236-4282-8DD5-81EC41F27C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78"/>
          <a:stretch/>
        </p:blipFill>
        <p:spPr>
          <a:xfrm>
            <a:off x="4702584" y="1672807"/>
            <a:ext cx="2629394" cy="2954517"/>
          </a:xfrm>
          <a:prstGeom prst="rect">
            <a:avLst/>
          </a:prstGeom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3078" name="Picture 6" descr="LTspice: Generating Triangular &amp; Sawtooth Waveforms | Analog Devices">
            <a:extLst>
              <a:ext uri="{FF2B5EF4-FFF2-40B4-BE49-F238E27FC236}">
                <a16:creationId xmlns:a16="http://schemas.microsoft.com/office/drawing/2014/main" id="{7B1C1511-207C-4D2A-8457-8217756FB3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2017" y="1817499"/>
            <a:ext cx="3503457" cy="2467991"/>
          </a:xfrm>
          <a:prstGeom prst="rect">
            <a:avLst/>
          </a:prstGeom>
          <a:noFill/>
          <a:effectLst>
            <a:glow rad="101600">
              <a:schemeClr val="accent1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7959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E948B3-0826-423E-BAC7-D81CA7170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9971" y="223620"/>
            <a:ext cx="10353762" cy="970450"/>
          </a:xfrm>
        </p:spPr>
        <p:txBody>
          <a:bodyPr/>
          <a:lstStyle/>
          <a:p>
            <a:r>
              <a:rPr lang="sk-SK" dirty="0">
                <a:solidFill>
                  <a:schemeClr val="tx1"/>
                </a:solidFill>
              </a:rPr>
              <a:t>Typy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C50996-059D-425B-8CB3-ECA8C9F191D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04071" y="1194071"/>
            <a:ext cx="5352781" cy="5332564"/>
          </a:xfrm>
        </p:spPr>
        <p:txBody>
          <a:bodyPr>
            <a:normAutofit/>
          </a:bodyPr>
          <a:lstStyle/>
          <a:p>
            <a:pPr marL="36900" indent="0">
              <a:buNone/>
            </a:pPr>
            <a:r>
              <a:rPr lang="sk-SK" b="1" dirty="0">
                <a:solidFill>
                  <a:srgbClr val="FF0000"/>
                </a:solidFill>
              </a:rPr>
              <a:t>Nízkofrekvenčné oscilátory</a:t>
            </a:r>
          </a:p>
          <a:p>
            <a:pPr lvl="1"/>
            <a:r>
              <a:rPr lang="sk-SK" dirty="0">
                <a:solidFill>
                  <a:schemeClr val="tx1"/>
                </a:solidFill>
                <a:effectLst/>
              </a:rPr>
              <a:t>S</a:t>
            </a:r>
            <a:r>
              <a:rPr lang="sk-SK" sz="18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tálosť nastavenej amplitúdy</a:t>
            </a:r>
          </a:p>
          <a:p>
            <a:pPr lvl="1"/>
            <a:r>
              <a:rPr lang="sk-SK" dirty="0">
                <a:solidFill>
                  <a:schemeClr val="tx1"/>
                </a:solidFill>
                <a:effectLst/>
              </a:rPr>
              <a:t>M</a:t>
            </a:r>
            <a:r>
              <a:rPr lang="sk-SK" sz="18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alý obsah vyšších harmonických kmitočtov </a:t>
            </a:r>
            <a:r>
              <a:rPr lang="sk-SK" sz="18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Symbol" panose="05050102010706020507" pitchFamily="18" charset="2"/>
              </a:rPr>
              <a:t></a:t>
            </a:r>
            <a:r>
              <a:rPr lang="sk-SK" sz="18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skreslenie pod 1 %</a:t>
            </a:r>
            <a:endParaRPr lang="sk-SK" dirty="0">
              <a:solidFill>
                <a:schemeClr val="tx1"/>
              </a:solidFill>
            </a:endParaRPr>
          </a:p>
          <a:p>
            <a:pPr marL="36900" indent="0">
              <a:buNone/>
            </a:pPr>
            <a:r>
              <a:rPr lang="sk-SK" b="1" dirty="0">
                <a:solidFill>
                  <a:srgbClr val="FF0000"/>
                </a:solidFill>
              </a:rPr>
              <a:t>Vysokofrekvenčné oscilátory</a:t>
            </a:r>
          </a:p>
          <a:p>
            <a:pPr lvl="1"/>
            <a:r>
              <a:rPr lang="sk-SK" dirty="0">
                <a:solidFill>
                  <a:schemeClr val="tx1"/>
                </a:solidFill>
                <a:effectLst/>
              </a:rPr>
              <a:t>S</a:t>
            </a:r>
            <a:r>
              <a:rPr lang="sk-SK" sz="20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tálosť nastavenej amplitúdy</a:t>
            </a:r>
          </a:p>
          <a:p>
            <a:pPr lvl="1"/>
            <a:r>
              <a:rPr lang="sk-SK" dirty="0">
                <a:solidFill>
                  <a:schemeClr val="tx1"/>
                </a:solidFill>
                <a:effectLst/>
              </a:rPr>
              <a:t>M</a:t>
            </a:r>
            <a:r>
              <a:rPr lang="sk-SK" sz="20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alý obsah vyšších harmonických kmitočtov</a:t>
            </a:r>
          </a:p>
          <a:p>
            <a:pPr lvl="1"/>
            <a:r>
              <a:rPr lang="sk-SK" dirty="0">
                <a:solidFill>
                  <a:schemeClr val="tx1"/>
                </a:solidFill>
                <a:effectLst/>
              </a:rPr>
              <a:t>M</a:t>
            </a:r>
            <a:r>
              <a:rPr lang="sk-SK" sz="20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ožnosť amplitúdovej alebo frekvenčnej modulácie</a:t>
            </a:r>
            <a:endParaRPr lang="sk-SK" dirty="0"/>
          </a:p>
          <a:p>
            <a:pPr marL="36900" indent="0">
              <a:buNone/>
            </a:pPr>
            <a:r>
              <a:rPr lang="sk-SK" b="1" dirty="0">
                <a:solidFill>
                  <a:srgbClr val="FF0000"/>
                </a:solidFill>
              </a:rPr>
              <a:t>Oscilátory pre zmiešavače</a:t>
            </a:r>
          </a:p>
          <a:p>
            <a:pPr lvl="1"/>
            <a:r>
              <a:rPr lang="sk-SK" dirty="0">
                <a:solidFill>
                  <a:schemeClr val="tx1"/>
                </a:solidFill>
                <a:effectLst/>
              </a:rPr>
              <a:t>M</a:t>
            </a:r>
            <a:r>
              <a:rPr lang="sk-SK" sz="18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usia byť preladiteľné v širokom rozsahu frekvencií so stabilnou amplitúdou</a:t>
            </a:r>
            <a:endParaRPr lang="sk-SK" b="1" dirty="0">
              <a:solidFill>
                <a:srgbClr val="FF0000"/>
              </a:solidFill>
            </a:endParaRPr>
          </a:p>
          <a:p>
            <a:pPr lvl="1"/>
            <a:endParaRPr lang="sk-SK" dirty="0"/>
          </a:p>
        </p:txBody>
      </p:sp>
      <p:pic>
        <p:nvPicPr>
          <p:cNvPr id="1026" name="Picture 2" descr="Najlepšie syntetizátory, top 10 najlepších rebríčkov dobrých syntetizátorov">
            <a:extLst>
              <a:ext uri="{FF2B5EF4-FFF2-40B4-BE49-F238E27FC236}">
                <a16:creationId xmlns:a16="http://schemas.microsoft.com/office/drawing/2014/main" id="{427C03D9-E532-4892-88D5-244010584D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3361" y="4879455"/>
            <a:ext cx="2335103" cy="1167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A6D575C-E09B-497A-8AFA-36BEFA1E4282}"/>
              </a:ext>
            </a:extLst>
          </p:cNvPr>
          <p:cNvSpPr txBox="1"/>
          <p:nvPr/>
        </p:nvSpPr>
        <p:spPr>
          <a:xfrm>
            <a:off x="8615263" y="5950880"/>
            <a:ext cx="27075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sk-SK" dirty="0"/>
              <a:t>Frekvenčné syntetizátory</a:t>
            </a:r>
          </a:p>
        </p:txBody>
      </p:sp>
      <p:pic>
        <p:nvPicPr>
          <p:cNvPr id="1028" name="Picture 4" descr="IQXT-316 TCVCXO Oscillators - IQD | Mouser">
            <a:extLst>
              <a:ext uri="{FF2B5EF4-FFF2-40B4-BE49-F238E27FC236}">
                <a16:creationId xmlns:a16="http://schemas.microsoft.com/office/drawing/2014/main" id="{ADFA1BA9-38F1-4F4A-A539-1D87AA7BA4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8338" y="3152324"/>
            <a:ext cx="1746925" cy="126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393961F-0A7A-4B9D-B552-EB13B558E723}"/>
              </a:ext>
            </a:extLst>
          </p:cNvPr>
          <p:cNvSpPr txBox="1"/>
          <p:nvPr/>
        </p:nvSpPr>
        <p:spPr>
          <a:xfrm>
            <a:off x="6297375" y="4375604"/>
            <a:ext cx="17469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sk-SK" sz="1400" dirty="0"/>
              <a:t>TCVCXO</a:t>
            </a:r>
          </a:p>
        </p:txBody>
      </p:sp>
      <p:pic>
        <p:nvPicPr>
          <p:cNvPr id="1030" name="Picture 6" descr="Voltage Controlled Crystal Oscillator VCXO, क्रिस्टल ऑसिलेटर - Navatek  Systems, Ahmedabad | ID: 3251253597">
            <a:extLst>
              <a:ext uri="{FF2B5EF4-FFF2-40B4-BE49-F238E27FC236}">
                <a16:creationId xmlns:a16="http://schemas.microsoft.com/office/drawing/2014/main" id="{B4A45B56-7946-4704-A74F-BDAED4C4E1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26800" y1="32400" x2="61200" y2="24800"/>
                        <a14:foregroundMark x1="34800" y1="30400" x2="49600" y2="27200"/>
                        <a14:foregroundMark x1="18400" y1="33200" x2="51200" y2="252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0119" b="15681"/>
          <a:stretch/>
        </p:blipFill>
        <p:spPr bwMode="auto">
          <a:xfrm>
            <a:off x="6297375" y="4899294"/>
            <a:ext cx="1667888" cy="1070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22D0133-6432-43D6-A098-09F0DFA2D496}"/>
              </a:ext>
            </a:extLst>
          </p:cNvPr>
          <p:cNvSpPr txBox="1"/>
          <p:nvPr/>
        </p:nvSpPr>
        <p:spPr>
          <a:xfrm>
            <a:off x="6297375" y="5981474"/>
            <a:ext cx="17469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sk-SK" sz="1400" dirty="0"/>
              <a:t>VCXO</a:t>
            </a:r>
          </a:p>
        </p:txBody>
      </p:sp>
      <p:pic>
        <p:nvPicPr>
          <p:cNvPr id="1032" name="Picture 8" descr="Oscilátory LC">
            <a:extLst>
              <a:ext uri="{FF2B5EF4-FFF2-40B4-BE49-F238E27FC236}">
                <a16:creationId xmlns:a16="http://schemas.microsoft.com/office/drawing/2014/main" id="{B4FE4CF7-F8A0-4AD3-BA6C-A6B102B4E5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7163" y="3000247"/>
            <a:ext cx="3191181" cy="1375357"/>
          </a:xfrm>
          <a:prstGeom prst="rect">
            <a:avLst/>
          </a:prstGeom>
          <a:noFill/>
          <a:effectLst>
            <a:glow rad="101600">
              <a:schemeClr val="accent1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006C15B-7F45-4839-BB02-63F21A855C4B}"/>
              </a:ext>
            </a:extLst>
          </p:cNvPr>
          <p:cNvSpPr txBox="1"/>
          <p:nvPr/>
        </p:nvSpPr>
        <p:spPr>
          <a:xfrm>
            <a:off x="8250004" y="4442863"/>
            <a:ext cx="34655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sk-SK" dirty="0"/>
              <a:t>LC oscilátory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BC8A9E4-C224-4B34-92F4-F5E57F3C2787}"/>
              </a:ext>
            </a:extLst>
          </p:cNvPr>
          <p:cNvSpPr txBox="1"/>
          <p:nvPr/>
        </p:nvSpPr>
        <p:spPr>
          <a:xfrm>
            <a:off x="6461620" y="1238097"/>
            <a:ext cx="609460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6900" indent="0">
              <a:buNone/>
            </a:pPr>
            <a:r>
              <a:rPr lang="sk-SK" b="1" dirty="0">
                <a:solidFill>
                  <a:srgbClr val="FF0000"/>
                </a:solidFill>
              </a:rPr>
              <a:t>LC oscilátory</a:t>
            </a:r>
          </a:p>
          <a:p>
            <a:pPr marL="36900" indent="0">
              <a:buNone/>
            </a:pPr>
            <a:r>
              <a:rPr lang="sk-SK" b="1" dirty="0">
                <a:solidFill>
                  <a:srgbClr val="FF0000"/>
                </a:solidFill>
              </a:rPr>
              <a:t>Napäťovo riadený kryštálový oscilátor (VCXO)</a:t>
            </a:r>
          </a:p>
          <a:p>
            <a:pPr marL="36900" indent="0">
              <a:buNone/>
            </a:pPr>
            <a:r>
              <a:rPr lang="sk-SK" b="1" dirty="0">
                <a:solidFill>
                  <a:srgbClr val="FF0000"/>
                </a:solidFill>
              </a:rPr>
              <a:t>Teplotne kompenzovaný VCXO (TCVCXO)</a:t>
            </a:r>
          </a:p>
          <a:p>
            <a:pPr marL="36900" indent="0">
              <a:buNone/>
            </a:pPr>
            <a:r>
              <a:rPr lang="sk-SK" b="1" dirty="0">
                <a:solidFill>
                  <a:srgbClr val="FF0000"/>
                </a:solidFill>
              </a:rPr>
              <a:t>Generátory hodinových impulzov</a:t>
            </a:r>
          </a:p>
          <a:p>
            <a:pPr marL="36900" indent="0">
              <a:buNone/>
            </a:pPr>
            <a:r>
              <a:rPr lang="sk-SK" b="1" dirty="0">
                <a:solidFill>
                  <a:srgbClr val="FF0000"/>
                </a:solidFill>
              </a:rPr>
              <a:t>Frekvenčné syntetizátory</a:t>
            </a:r>
            <a:endParaRPr lang="ru-RU" sz="1600" b="0" i="0" dirty="0">
              <a:solidFill>
                <a:schemeClr val="tx1"/>
              </a:solidFill>
              <a:latin typeface="+mj-lt"/>
              <a:ea typeface="Roboto Light" panose="02000000000000000000" pitchFamily="2" charset="0"/>
              <a:cs typeface="Gill Sans Light" panose="020B03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743698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E948B3-0826-423E-BAC7-D81CA7170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9971" y="223620"/>
            <a:ext cx="10353762" cy="970450"/>
          </a:xfrm>
        </p:spPr>
        <p:txBody>
          <a:bodyPr/>
          <a:lstStyle/>
          <a:p>
            <a:r>
              <a:rPr lang="sk-SK" b="1" dirty="0">
                <a:solidFill>
                  <a:schemeClr val="tx1"/>
                </a:solidFill>
              </a:rPr>
              <a:t>Typy VFO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F94C72E6-A3FA-4F9A-B9CC-55F3195313F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3038702"/>
              </p:ext>
            </p:extLst>
          </p:nvPr>
        </p:nvGraphicFramePr>
        <p:xfrm>
          <a:off x="369225" y="723978"/>
          <a:ext cx="5958047" cy="46224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146" name="Picture 2" descr="Direct digital synthesis - Wikipedia">
            <a:extLst>
              <a:ext uri="{FF2B5EF4-FFF2-40B4-BE49-F238E27FC236}">
                <a16:creationId xmlns:a16="http://schemas.microsoft.com/office/drawing/2014/main" id="{585232A0-1101-49E6-A44D-D6D6D7D00C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5175" y="4155816"/>
            <a:ext cx="3943700" cy="2048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5A86214-0C12-402E-ABE2-3CF44E2D0EA5}"/>
              </a:ext>
            </a:extLst>
          </p:cNvPr>
          <p:cNvSpPr txBox="1"/>
          <p:nvPr/>
        </p:nvSpPr>
        <p:spPr>
          <a:xfrm>
            <a:off x="6768039" y="6204491"/>
            <a:ext cx="45579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sk-SK" b="0" i="0" u="none" dirty="0"/>
              <a:t>Digitálna frekvenčná syntéza</a:t>
            </a:r>
            <a:endParaRPr lang="sk-SK" dirty="0"/>
          </a:p>
        </p:txBody>
      </p:sp>
      <p:pic>
        <p:nvPicPr>
          <p:cNvPr id="6148" name="Picture 4" descr="Varaktor's stream">
            <a:extLst>
              <a:ext uri="{FF2B5EF4-FFF2-40B4-BE49-F238E27FC236}">
                <a16:creationId xmlns:a16="http://schemas.microsoft.com/office/drawing/2014/main" id="{A62426B9-D793-4A5C-83E1-FEFDFE5813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26" r="23277"/>
          <a:stretch/>
        </p:blipFill>
        <p:spPr bwMode="auto">
          <a:xfrm>
            <a:off x="2076901" y="3282811"/>
            <a:ext cx="643842" cy="1224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VARACTOR DIODE CT=33.0 PF@4V VBR=30V: Zener Diodes: Amazon.com: Industrial  &amp; Scientific">
            <a:extLst>
              <a:ext uri="{FF2B5EF4-FFF2-40B4-BE49-F238E27FC236}">
                <a16:creationId xmlns:a16="http://schemas.microsoft.com/office/drawing/2014/main" id="{5EDE8D46-A4BA-4581-A74D-2C34E467EA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10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978" r="32255"/>
          <a:stretch/>
        </p:blipFill>
        <p:spPr bwMode="auto">
          <a:xfrm rot="3651713">
            <a:off x="901896" y="4014446"/>
            <a:ext cx="437655" cy="1296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Capacitor - Variable, Single, 365 pF, CW Rotation: Amazon.com: Industrial &amp;  Scientific">
            <a:extLst>
              <a:ext uri="{FF2B5EF4-FFF2-40B4-BE49-F238E27FC236}">
                <a16:creationId xmlns:a16="http://schemas.microsoft.com/office/drawing/2014/main" id="{EC39B1E0-3AC1-4872-92E2-4E974A644C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005" y="2466928"/>
            <a:ext cx="1170859" cy="1170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6" name="Picture 12" descr="DDS VFO Synthesizer 1..30 MHz, 9 bands + decoder for HF Transceiver.  Assembled. | eBay">
            <a:extLst>
              <a:ext uri="{FF2B5EF4-FFF2-40B4-BE49-F238E27FC236}">
                <a16:creationId xmlns:a16="http://schemas.microsoft.com/office/drawing/2014/main" id="{36A2DEE2-207A-4631-927B-0C4A069D2D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4120" b="84644" l="10000" r="90000">
                        <a14:foregroundMark x1="42000" y1="63670" x2="65750" y2="67790"/>
                        <a14:foregroundMark x1="40250" y1="38951" x2="42250" y2="6741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747" t="6730" r="17590" b="11837"/>
          <a:stretch/>
        </p:blipFill>
        <p:spPr bwMode="auto">
          <a:xfrm>
            <a:off x="1301408" y="5380568"/>
            <a:ext cx="1534911" cy="1215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B35EF80A-B099-4F28-B6FD-BB53C438D01E}"/>
              </a:ext>
            </a:extLst>
          </p:cNvPr>
          <p:cNvSpPr txBox="1"/>
          <p:nvPr/>
        </p:nvSpPr>
        <p:spPr>
          <a:xfrm>
            <a:off x="2894892" y="5803448"/>
            <a:ext cx="26844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sk-SK" b="0" i="0" u="none" dirty="0"/>
              <a:t>Priama digitálna syntéza</a:t>
            </a:r>
            <a:endParaRPr lang="sk-SK" dirty="0"/>
          </a:p>
        </p:txBody>
      </p:sp>
      <p:pic>
        <p:nvPicPr>
          <p:cNvPr id="6158" name="Picture 14" descr="DDS/PLL based VFO synthesizer using PIC16F876">
            <a:extLst>
              <a:ext uri="{FF2B5EF4-FFF2-40B4-BE49-F238E27FC236}">
                <a16:creationId xmlns:a16="http://schemas.microsoft.com/office/drawing/2014/main" id="{FE477B30-43C0-488B-ADC3-FAC72E2FCD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5175" y="1542696"/>
            <a:ext cx="3943700" cy="2095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AB980B3A-FE29-418C-A506-0C6B9E766165}"/>
              </a:ext>
            </a:extLst>
          </p:cNvPr>
          <p:cNvSpPr txBox="1"/>
          <p:nvPr/>
        </p:nvSpPr>
        <p:spPr>
          <a:xfrm>
            <a:off x="6934818" y="3674626"/>
            <a:ext cx="42989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sk-SK" b="0" i="0" u="none" dirty="0"/>
              <a:t>DDS a PLL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1642828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shred pattern="rectangle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E948B3-0826-423E-BAC7-D81CA7170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80712"/>
            <a:ext cx="10353762" cy="970450"/>
          </a:xfrm>
        </p:spPr>
        <p:txBody>
          <a:bodyPr/>
          <a:lstStyle/>
          <a:p>
            <a:r>
              <a:rPr lang="sk-SK" dirty="0">
                <a:solidFill>
                  <a:schemeClr val="tx1"/>
                </a:solidFill>
              </a:rPr>
              <a:t>Použitie v praxi - schémy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C50996-059D-425B-8CB3-ECA8C9F191D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602482" y="3588723"/>
            <a:ext cx="4838632" cy="283951"/>
          </a:xfrm>
        </p:spPr>
        <p:txBody>
          <a:bodyPr>
            <a:normAutofit lnSpcReduction="10000"/>
          </a:bodyPr>
          <a:lstStyle/>
          <a:p>
            <a:pPr marL="36900" indent="0" algn="ctr">
              <a:buNone/>
            </a:pPr>
            <a:r>
              <a:rPr lang="sk-SK" sz="1400" dirty="0"/>
              <a:t>Schéma VF oscilátora riadeného napätím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D62B7F9-56E1-49AE-855A-1163A001C1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4537" y="832208"/>
            <a:ext cx="3694522" cy="2667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062C850-0D35-4E42-9FE2-74C884CA23C9}"/>
              </a:ext>
            </a:extLst>
          </p:cNvPr>
          <p:cNvSpPr txBox="1">
            <a:spLocks/>
          </p:cNvSpPr>
          <p:nvPr/>
        </p:nvSpPr>
        <p:spPr>
          <a:xfrm>
            <a:off x="1154454" y="3638252"/>
            <a:ext cx="4520831" cy="2839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 fontScale="62500" lnSpcReduction="20000"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 algn="ctr">
              <a:buFont typeface="Wingdings 2" charset="2"/>
              <a:buNone/>
            </a:pPr>
            <a:r>
              <a:rPr lang="sk-SK" dirty="0"/>
              <a:t>Bloková schéma (</a:t>
            </a:r>
            <a:r>
              <a:rPr lang="en-US" dirty="0"/>
              <a:t>VCXO- volt </a:t>
            </a:r>
            <a:r>
              <a:rPr lang="en-US" dirty="0" err="1"/>
              <a:t>conrolled</a:t>
            </a:r>
            <a:r>
              <a:rPr lang="en-US" dirty="0"/>
              <a:t> </a:t>
            </a:r>
            <a:r>
              <a:rPr lang="en-US" dirty="0" err="1"/>
              <a:t>christal</a:t>
            </a:r>
            <a:r>
              <a:rPr lang="en-US" dirty="0"/>
              <a:t> </a:t>
            </a:r>
            <a:r>
              <a:rPr lang="en-US" dirty="0" err="1"/>
              <a:t>oscilator</a:t>
            </a:r>
            <a:r>
              <a:rPr lang="sk-SK" dirty="0"/>
              <a:t>)</a:t>
            </a:r>
          </a:p>
        </p:txBody>
      </p:sp>
      <p:pic>
        <p:nvPicPr>
          <p:cNvPr id="2052" name="Picture 4" descr="Using a VCXO (Voltage-Controlled Crystal Oscillator) as a Clock (CLK)  Generator">
            <a:extLst>
              <a:ext uri="{FF2B5EF4-FFF2-40B4-BE49-F238E27FC236}">
                <a16:creationId xmlns:a16="http://schemas.microsoft.com/office/drawing/2014/main" id="{AFC3713A-8621-448D-826D-667E15B79A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0806" y="4020415"/>
            <a:ext cx="4048125" cy="2105025"/>
          </a:xfrm>
          <a:prstGeom prst="rect">
            <a:avLst/>
          </a:prstGeom>
          <a:noFill/>
          <a:effectLst>
            <a:glow rad="101600">
              <a:schemeClr val="accent1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C5F1585-434C-494A-B697-1F6CF2BCA257}"/>
              </a:ext>
            </a:extLst>
          </p:cNvPr>
          <p:cNvSpPr txBox="1">
            <a:spLocks/>
          </p:cNvSpPr>
          <p:nvPr/>
        </p:nvSpPr>
        <p:spPr>
          <a:xfrm>
            <a:off x="860046" y="6249018"/>
            <a:ext cx="5060497" cy="2839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 fontScale="62500" lnSpcReduction="20000"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 algn="ctr">
              <a:buFont typeface="Wingdings 2" charset="2"/>
              <a:buNone/>
            </a:pPr>
            <a:r>
              <a:rPr lang="sk-SK" dirty="0"/>
              <a:t>Generátor hodinových impulzov s krištáľovým oscilátorom (VCXO)</a:t>
            </a:r>
          </a:p>
        </p:txBody>
      </p:sp>
      <p:pic>
        <p:nvPicPr>
          <p:cNvPr id="2054" name="Picture 6" descr="General Purpose Voltage Controlled Crystal Oscillators - VCXO - Silicon Labs">
            <a:extLst>
              <a:ext uri="{FF2B5EF4-FFF2-40B4-BE49-F238E27FC236}">
                <a16:creationId xmlns:a16="http://schemas.microsoft.com/office/drawing/2014/main" id="{27CB3FC8-4CBC-4D2A-A901-33A688A4E6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4454" y="1110319"/>
            <a:ext cx="4452806" cy="2379468"/>
          </a:xfrm>
          <a:prstGeom prst="rect">
            <a:avLst/>
          </a:prstGeom>
          <a:noFill/>
          <a:effectLst>
            <a:glow rad="101600">
              <a:schemeClr val="accent1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TCXO Temperature Compensated Crystal Oscillator » Electronics Notes">
            <a:extLst>
              <a:ext uri="{FF2B5EF4-FFF2-40B4-BE49-F238E27FC236}">
                <a16:creationId xmlns:a16="http://schemas.microsoft.com/office/drawing/2014/main" id="{AF220A1E-43A2-48BE-9759-1D1F3518ED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3842" y="3962020"/>
            <a:ext cx="3654799" cy="2108538"/>
          </a:xfrm>
          <a:prstGeom prst="rect">
            <a:avLst/>
          </a:prstGeom>
          <a:noFill/>
          <a:effectLst>
            <a:glow rad="101600">
              <a:schemeClr val="accent1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AC31518-0B9F-4238-8C8C-F4C69F2C22D0}"/>
              </a:ext>
            </a:extLst>
          </p:cNvPr>
          <p:cNvSpPr txBox="1">
            <a:spLocks/>
          </p:cNvSpPr>
          <p:nvPr/>
        </p:nvSpPr>
        <p:spPr>
          <a:xfrm>
            <a:off x="7255106" y="6159905"/>
            <a:ext cx="3654799" cy="462176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 algn="ctr">
              <a:buFont typeface="Wingdings 2" charset="2"/>
              <a:buNone/>
            </a:pPr>
            <a:r>
              <a:rPr lang="sk-SK" sz="1400" dirty="0"/>
              <a:t>Tepelne kompenzovaný napäťovo ovládaný </a:t>
            </a:r>
            <a:r>
              <a:rPr lang="sk-SK" sz="1400" dirty="0" err="1"/>
              <a:t>krištalický</a:t>
            </a:r>
            <a:r>
              <a:rPr lang="sk-SK" sz="1400" dirty="0"/>
              <a:t> oscilátor</a:t>
            </a:r>
          </a:p>
        </p:txBody>
      </p:sp>
    </p:spTree>
    <p:extLst>
      <p:ext uri="{BB962C8B-B14F-4D97-AF65-F5344CB8AC3E}">
        <p14:creationId xmlns:p14="http://schemas.microsoft.com/office/powerpoint/2010/main" val="1002268943"/>
      </p:ext>
    </p:extLst>
  </p:cSld>
  <p:clrMapOvr>
    <a:masterClrMapping/>
  </p:clrMapOvr>
  <p:transition spd="slow">
    <p:dissolve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Custom 18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3214C86-EE31-4BD9-A8DA-4E7809549F7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21C015E-2B6B-4186-AA19-D3C2878D41E9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F5BE4635-D1B4-4307-892D-6B7970BB730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Slate design</Template>
  <TotalTime>288</TotalTime>
  <Words>898</Words>
  <Application>Microsoft Office PowerPoint</Application>
  <PresentationFormat>Widescreen</PresentationFormat>
  <Paragraphs>114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Calibri</vt:lpstr>
      <vt:lpstr>Calisto MT</vt:lpstr>
      <vt:lpstr>Wingdings 2</vt:lpstr>
      <vt:lpstr>Slate</vt:lpstr>
      <vt:lpstr>Oscilátor so zmenou a prepnutím frekvencie</vt:lpstr>
      <vt:lpstr>Súčiastky meniace frekvenciu</vt:lpstr>
      <vt:lpstr>Súčiastky meniace frekvenciu</vt:lpstr>
      <vt:lpstr>Funkcie</vt:lpstr>
      <vt:lpstr>Funkcia VFO</vt:lpstr>
      <vt:lpstr>Druhy</vt:lpstr>
      <vt:lpstr>Typy</vt:lpstr>
      <vt:lpstr>Typy VFO</vt:lpstr>
      <vt:lpstr>Použitie v praxi - schémy</vt:lpstr>
      <vt:lpstr>Podstatné parametre na meranie a vyhodnotenie</vt:lpstr>
      <vt:lpstr>Ďakujem za pozornosť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Oscilátor so zmenou a prepnutím frekvencie</dc:title>
  <dc:creator>Linda Vincelová</dc:creator>
  <cp:lastModifiedBy>Linda Vincelová</cp:lastModifiedBy>
  <cp:revision>214</cp:revision>
  <dcterms:created xsi:type="dcterms:W3CDTF">2021-02-24T10:42:12Z</dcterms:created>
  <dcterms:modified xsi:type="dcterms:W3CDTF">2021-03-09T10:19:54Z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